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8" r:id="rId2"/>
    <p:sldId id="296" r:id="rId3"/>
    <p:sldId id="259" r:id="rId4"/>
    <p:sldId id="260" r:id="rId5"/>
    <p:sldId id="488" r:id="rId6"/>
    <p:sldId id="262" r:id="rId7"/>
    <p:sldId id="491" r:id="rId8"/>
    <p:sldId id="265" r:id="rId9"/>
    <p:sldId id="493" r:id="rId10"/>
    <p:sldId id="494" r:id="rId11"/>
    <p:sldId id="495" r:id="rId12"/>
    <p:sldId id="498" r:id="rId13"/>
    <p:sldId id="268" r:id="rId14"/>
    <p:sldId id="480" r:id="rId15"/>
    <p:sldId id="502" r:id="rId16"/>
    <p:sldId id="266" r:id="rId17"/>
    <p:sldId id="261" r:id="rId18"/>
    <p:sldId id="525" r:id="rId19"/>
    <p:sldId id="497" r:id="rId20"/>
    <p:sldId id="267" r:id="rId21"/>
    <p:sldId id="527" r:id="rId22"/>
    <p:sldId id="293" r:id="rId23"/>
    <p:sldId id="269" r:id="rId24"/>
    <p:sldId id="270" r:id="rId25"/>
    <p:sldId id="507" r:id="rId26"/>
    <p:sldId id="272" r:id="rId27"/>
    <p:sldId id="510" r:id="rId28"/>
    <p:sldId id="511" r:id="rId29"/>
    <p:sldId id="509" r:id="rId30"/>
    <p:sldId id="271" r:id="rId31"/>
    <p:sldId id="517" r:id="rId32"/>
    <p:sldId id="513" r:id="rId33"/>
    <p:sldId id="515" r:id="rId34"/>
    <p:sldId id="516" r:id="rId35"/>
    <p:sldId id="273" r:id="rId36"/>
    <p:sldId id="512" r:id="rId37"/>
    <p:sldId id="274" r:id="rId38"/>
    <p:sldId id="277" r:id="rId39"/>
    <p:sldId id="521" r:id="rId40"/>
    <p:sldId id="278" r:id="rId41"/>
    <p:sldId id="280" r:id="rId42"/>
    <p:sldId id="281" r:id="rId43"/>
    <p:sldId id="403" r:id="rId44"/>
    <p:sldId id="526" r:id="rId45"/>
    <p:sldId id="469" r:id="rId46"/>
    <p:sldId id="286" r:id="rId47"/>
    <p:sldId id="518" r:id="rId48"/>
    <p:sldId id="528" r:id="rId49"/>
    <p:sldId id="294" r:id="rId50"/>
    <p:sldId id="283" r:id="rId51"/>
    <p:sldId id="522" r:id="rId52"/>
    <p:sldId id="305" r:id="rId53"/>
    <p:sldId id="306" r:id="rId54"/>
    <p:sldId id="524" r:id="rId55"/>
    <p:sldId id="284" r:id="rId56"/>
    <p:sldId id="285" r:id="rId57"/>
    <p:sldId id="529" r:id="rId58"/>
    <p:sldId id="295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FF"/>
    <a:srgbClr val="A50021"/>
    <a:srgbClr val="0066FF"/>
    <a:srgbClr val="69B3F1"/>
    <a:srgbClr val="FF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62" autoAdjust="0"/>
    <p:restoredTop sz="65727" autoAdjust="0"/>
  </p:normalViewPr>
  <p:slideViewPr>
    <p:cSldViewPr>
      <p:cViewPr varScale="1">
        <p:scale>
          <a:sx n="45" d="100"/>
          <a:sy n="45" d="100"/>
        </p:scale>
        <p:origin x="118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04"/>
    </p:cViewPr>
  </p:sorterViewPr>
  <p:notesViewPr>
    <p:cSldViewPr>
      <p:cViewPr varScale="1">
        <p:scale>
          <a:sx n="54" d="100"/>
          <a:sy n="54" d="100"/>
        </p:scale>
        <p:origin x="-127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5.xml"/><Relationship Id="rId1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3CEE162-BB87-4D8A-AFD3-12D7B1C29E3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189C1A0-2F3C-4F34-B36E-81340DF40CB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67121B69-62FE-443D-AC60-5786ADB4187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FAB09A2F-7DF1-4BC1-A1EC-57714A89B3A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1B5244-CD8D-4D6C-ADB2-0F415B6E6C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379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897D88C-FD76-4A61-B409-E2D23D2152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BE66D68-9D53-4B6F-A8CE-162159CE47A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D72B391-4D5F-485F-B0A8-506670A41B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31E9DA0-9EDB-46C3-A0A2-7FC83C0428B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75F27D0-1756-4B4E-9F5C-449E985B5D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E9F9FA3D-0CDD-4555-BBDE-5B4EFB7FF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B380BAF-BB92-4146-A8E9-54752037B4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85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394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11BCC3-0DD2-485E-A42F-92611F62B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B3AF33-0079-4181-84EA-7798B016D82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89B50523-603B-40B8-8C25-1C1F5400E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62BC8C8D-62D1-4876-81E9-BE9A6956F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897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CE9F870-7B3F-4B0E-B016-2F9ED6249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8CB6A-467A-4EC8-B2F6-AEB95098A464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017AD52F-54F3-4195-A9CD-3ED0D0D2B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358BC1E3-4D08-4100-9295-7C45AC857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能不走桥，就不走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类似于图的深度优先遍历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能找到其中一条欧拉回路，但不能解决共有多少条，且每条的走法。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一般认为此算法是专门针对无向连通图而言的，也可以改造为基于有向强连通图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8442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走法不只一个</a:t>
            </a:r>
            <a:endParaRPr lang="en-US" altLang="zh-CN" dirty="0"/>
          </a:p>
          <a:p>
            <a:r>
              <a:rPr lang="zh-CN" altLang="en-US" dirty="0"/>
              <a:t>以第四个结点为例，说明不能向上走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14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B0BEDA-D9C7-42DF-B7F7-0032269FB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F272B-8F24-4828-A315-882E912A0D4B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587F9F8F-53A9-43B8-8BF1-254B5027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2380D2D1-98A6-4381-83D9-11D9C271E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042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A3496FE-B16B-4AC9-AAD6-4B02D7D8C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8BE48-F656-4A6C-BA56-9728F859D60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C6D5B776-D0DF-4340-AC4E-0462DD288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56A01072-3678-47DC-8A7D-F820B98D5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(3)</a:t>
            </a:r>
            <a:r>
              <a:rPr lang="zh-CN" altLang="en-US" b="1" dirty="0">
                <a:latin typeface="Times New Roman" panose="02020603050405020304" pitchFamily="18" charset="0"/>
              </a:rPr>
              <a:t>中至少加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条边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(6)</a:t>
            </a:r>
            <a:r>
              <a:rPr lang="zh-CN" altLang="en-US" b="1" dirty="0">
                <a:latin typeface="Times New Roman" panose="02020603050405020304" pitchFamily="18" charset="0"/>
              </a:rPr>
              <a:t>中至少加</a:t>
            </a:r>
            <a:r>
              <a:rPr lang="en-US" altLang="zh-CN" b="1" dirty="0">
                <a:latin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</a:rPr>
              <a:t>条边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/>
              <a:t>才成为欧拉图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0149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B0BEDA-D9C7-42DF-B7F7-0032269FB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F272B-8F24-4828-A315-882E912A0D4B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587F9F8F-53A9-43B8-8BF1-254B5027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2380D2D1-98A6-4381-83D9-11D9C271E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圈是边和点都不同的回路</a:t>
            </a:r>
            <a:endParaRPr lang="en-US" altLang="zh-CN" dirty="0"/>
          </a:p>
          <a:p>
            <a:r>
              <a:rPr lang="en-US" altLang="zh-CN" dirty="0"/>
              <a:t>G</a:t>
            </a:r>
            <a:r>
              <a:rPr lang="zh-CN" altLang="en-US" dirty="0"/>
              <a:t>是若干个边不重的圈的并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Hierholzer</a:t>
            </a:r>
            <a:r>
              <a:rPr lang="zh-CN" altLang="en-US" dirty="0"/>
              <a:t>算法</a:t>
            </a:r>
            <a:r>
              <a:rPr lang="en-US" altLang="zh-CN" dirty="0"/>
              <a:t>(</a:t>
            </a:r>
            <a:r>
              <a:rPr lang="zh-CN" altLang="en-US" dirty="0"/>
              <a:t>插入回路法</a:t>
            </a:r>
            <a:r>
              <a:rPr lang="en-US" altLang="zh-CN" dirty="0"/>
              <a:t>)</a:t>
            </a:r>
            <a:r>
              <a:rPr lang="zh-CN" altLang="en-US" dirty="0"/>
              <a:t>就是利用这个思想，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我们可以先找到一个圈</a:t>
            </a:r>
            <a:r>
              <a:rPr lang="en-US" altLang="zh-CN" dirty="0"/>
              <a:t>,</a:t>
            </a:r>
            <a:r>
              <a:rPr lang="zh-CN" altLang="en-US" dirty="0"/>
              <a:t>而剩下的边一定还存在圈</a:t>
            </a:r>
            <a:r>
              <a:rPr lang="en-US" altLang="zh-CN" dirty="0"/>
              <a:t>,</a:t>
            </a:r>
            <a:r>
              <a:rPr lang="zh-CN" altLang="en-US" dirty="0"/>
              <a:t>且这两个部分必有公共点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从而可以形成更大的圈</a:t>
            </a:r>
            <a:r>
              <a:rPr lang="en-US" altLang="zh-CN" dirty="0"/>
              <a:t>,</a:t>
            </a:r>
            <a:r>
              <a:rPr lang="zh-CN" altLang="en-US" dirty="0"/>
              <a:t>这样直到包括所有边</a:t>
            </a:r>
            <a:r>
              <a:rPr lang="en-US" altLang="zh-CN" dirty="0"/>
              <a:t>,</a:t>
            </a:r>
            <a:r>
              <a:rPr lang="zh-CN" altLang="en-US" dirty="0"/>
              <a:t>即可找到欧拉回路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8127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将（</a:t>
            </a:r>
            <a:r>
              <a:rPr lang="en-US" altLang="zh-CN" dirty="0"/>
              <a:t>a</a:t>
            </a:r>
            <a:r>
              <a:rPr lang="zh-CN" altLang="zh-CN" dirty="0"/>
              <a:t>）分解成若干个边不重的圈</a:t>
            </a:r>
            <a:r>
              <a:rPr lang="zh-CN" altLang="en-US" dirty="0"/>
              <a:t>之</a:t>
            </a:r>
            <a:r>
              <a:rPr lang="zh-CN" altLang="zh-CN" dirty="0"/>
              <a:t>并不是（</a:t>
            </a:r>
            <a:r>
              <a:rPr lang="en-US" altLang="zh-CN" dirty="0"/>
              <a:t>a</a:t>
            </a:r>
            <a:r>
              <a:rPr lang="zh-CN" altLang="zh-CN" dirty="0"/>
              <a:t>）所特有的性质，任何欧拉图都有这个性质。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9124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11BCC3-0DD2-485E-A42F-92611F62B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B3AF33-0079-4181-84EA-7798B016D82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89B50523-603B-40B8-8C25-1C1F5400EC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62BC8C8D-62D1-4876-81E9-BE9A6956F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若有桥，则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=1 (</a:t>
            </a:r>
            <a:r>
              <a:rPr lang="zh-CN" altLang="en-US" dirty="0">
                <a:latin typeface="Times New Roman" panose="02020603050405020304" pitchFamily="18" charset="0"/>
              </a:rPr>
              <a:t>边连通度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有桥的图不是欧拉图，欧拉图中可以有割点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边连通度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i="1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要删掉两条边，才能不连通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握手定理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推论： </a:t>
            </a:r>
            <a:r>
              <a:rPr lang="zh-CN" altLang="en-US" dirty="0">
                <a:latin typeface="Times New Roman" panose="02020603050405020304" pitchFamily="18" charset="0"/>
              </a:rPr>
              <a:t> 任何图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无向或有向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中，奇度顶点的个数是偶数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847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46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7842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2921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3CCCB5-2EAD-468F-B095-77DAD15C1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B24F-14FD-4EE8-8187-D09E9F7A864E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F86A8009-2F36-4FAB-9AF4-41A24AAC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D9BF6157-965E-4154-92CB-8298570F9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1859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年，英国数学家兼物理学家哈密顿提出以下周游世界问题：用一个正十二面体的二十个顶点表示二十个城市，怎样才能从一个城市出发，沿着棱经过每个城市恰好一次，最后返回到出发点？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78302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17E5E88-E6C5-4F45-AD8C-93AA812C8B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954D0B-DE38-4575-8204-308039BD352A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93890" name="Rectangle 2">
            <a:extLst>
              <a:ext uri="{FF2B5EF4-FFF2-40B4-BE49-F238E27FC236}">
                <a16:creationId xmlns:a16="http://schemas.microsoft.com/office/drawing/2014/main" id="{E76D4FC9-3734-449B-A690-0D251C38D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7F98B35F-D9CA-4CDB-A449-BA5E5EDAE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有边没走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平凡图只有一个点，平凡图也是欧拉图</a:t>
            </a:r>
            <a:endParaRPr lang="en-US" altLang="zh-CN" dirty="0"/>
          </a:p>
          <a:p>
            <a:r>
              <a:rPr lang="zh-CN" altLang="en-US" dirty="0"/>
              <a:t>初级通路要求点边都不同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16569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337F5D-A579-4509-9844-C7A94AD69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E6562-0D44-4B39-AC65-E3938F49539C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97986" name="Rectangle 2">
            <a:extLst>
              <a:ext uri="{FF2B5EF4-FFF2-40B4-BE49-F238E27FC236}">
                <a16:creationId xmlns:a16="http://schemas.microsoft.com/office/drawing/2014/main" id="{E03F36CA-4BC8-4D42-9A35-3310CFB7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4C32A65-0D4C-4ABA-A2F5-648BAAE36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哈密顿图的实质是能将图中的所有顶点排在同一个圈上，因此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endParaRPr lang="zh-CN" alt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1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中的点均不相邻时，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达到最大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的生成子图，可能还会有不在</a:t>
            </a:r>
            <a:r>
              <a:rPr lang="en-US" altLang="zh-CN" dirty="0"/>
              <a:t>C </a:t>
            </a:r>
            <a:r>
              <a:rPr lang="zh-CN" altLang="en-US" dirty="0"/>
              <a:t>中的边使得某两点相连，从而使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/>
              <a:t>更少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55591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这里要检验</a:t>
            </a:r>
            <a:r>
              <a:rPr lang="zh-CN" altLang="en-US" dirty="0">
                <a:latin typeface="Times New Roman" panose="02020603050405020304" pitchFamily="18" charset="0"/>
              </a:rPr>
              <a:t>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</a:p>
          <a:p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即任意的非空真子集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94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337F5D-A579-4509-9844-C7A94AD69B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E6562-0D44-4B39-AC65-E3938F49539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97986" name="Rectangle 2">
            <a:extLst>
              <a:ext uri="{FF2B5EF4-FFF2-40B4-BE49-F238E27FC236}">
                <a16:creationId xmlns:a16="http://schemas.microsoft.com/office/drawing/2014/main" id="{E03F36CA-4BC8-4D42-9A35-3310CFB7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4C32A65-0D4C-4ABA-A2F5-648BAAE36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i="1" dirty="0">
                <a:latin typeface="Times New Roman" panose="02020603050405020304" pitchFamily="18" charset="0"/>
                <a:ea typeface="黑体"/>
              </a:rPr>
              <a:t>G=G </a:t>
            </a:r>
            <a:r>
              <a:rPr kumimoji="1" lang="en-US" altLang="zh-CN" b="1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b="1" dirty="0">
                <a:latin typeface="黑体"/>
                <a:ea typeface="黑体"/>
              </a:rPr>
              <a:t>-(</a:t>
            </a:r>
            <a:r>
              <a:rPr kumimoji="1" lang="en-US" altLang="zh-CN" b="1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b="1" dirty="0" err="1">
                <a:latin typeface="黑体"/>
                <a:ea typeface="黑体"/>
              </a:rPr>
              <a:t>,</a:t>
            </a:r>
            <a:r>
              <a:rPr kumimoji="1" lang="en-US" altLang="zh-CN" b="1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="1" dirty="0">
                <a:latin typeface="黑体"/>
                <a:ea typeface="黑体"/>
              </a:rPr>
              <a:t>)</a:t>
            </a:r>
          </a:p>
          <a:p>
            <a:r>
              <a:rPr lang="zh-CN" altLang="en-US" dirty="0"/>
              <a:t>原图上去掉一条边，可能连通分支数增加</a:t>
            </a:r>
            <a:r>
              <a:rPr lang="en-US" altLang="zh-CN" dirty="0"/>
              <a:t>1【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=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)+1】</a:t>
            </a:r>
            <a:r>
              <a:rPr lang="zh-CN" altLang="en-US" dirty="0"/>
              <a:t>，也可能不增</a:t>
            </a:r>
            <a:r>
              <a:rPr lang="en-US" altLang="zh-CN" dirty="0"/>
              <a:t>【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=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)】</a:t>
            </a:r>
            <a:endParaRPr lang="en-US" altLang="zh-CN" dirty="0"/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-e) ≤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</a:rPr>
              <a:t>)+1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76011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8FB06F-0B15-4B64-902F-F2719D88D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C82CF6-DEBD-45C1-90AB-5FED2DD07FE4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95938" name="Rectangle 2">
            <a:extLst>
              <a:ext uri="{FF2B5EF4-FFF2-40B4-BE49-F238E27FC236}">
                <a16:creationId xmlns:a16="http://schemas.microsoft.com/office/drawing/2014/main" id="{983D9981-801E-4AA6-90CF-04059FDD6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86BCEBF1-CD1C-4293-BAA2-6CE50287C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  <a:endParaRPr lang="en-US" altLang="zh-CN" b="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dirty="0"/>
              <a:t>把最左边和最右边的点作为一个点集，去掉后连通分支数为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3&gt;2,</a:t>
            </a:r>
            <a:r>
              <a:rPr lang="zh-CN" altLang="en-US" dirty="0"/>
              <a:t>故不是哈密顿图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4</a:t>
            </a:r>
            <a:r>
              <a:rPr lang="zh-CN" altLang="en-US" dirty="0"/>
              <a:t>，把最左边和最右边的点作为一个点集，去掉后，连通分支数为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4&gt;</a:t>
            </a:r>
            <a:r>
              <a:rPr lang="zh-CN" altLang="en-US" dirty="0"/>
              <a:t>（</a:t>
            </a:r>
            <a:r>
              <a:rPr lang="en-US" altLang="zh-CN" dirty="0"/>
              <a:t>2+1</a:t>
            </a:r>
            <a:r>
              <a:rPr lang="zh-CN" altLang="en-US" dirty="0"/>
              <a:t>）</a:t>
            </a:r>
            <a:r>
              <a:rPr lang="en-US" altLang="zh-CN" dirty="0"/>
              <a:t>&gt;2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79446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定义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14.23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设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为一个无向图，若能将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分成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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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  <a:sym typeface="Symbol" panose="05050102010706020507" pitchFamily="18" charset="2"/>
              </a:rPr>
              <a:t>)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，使得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中的每条边的两个端点都是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一个属于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，另一个属于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，则称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二部图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，称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互补顶点子集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，常将二部图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记为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&lt;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,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+mn-cs"/>
              </a:rPr>
              <a:t>&gt;. </a:t>
            </a:r>
          </a:p>
          <a:p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713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94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|=5 = 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|=5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10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1FA158-8D86-468A-9768-7EA419D67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07B18-6C05-4E87-AD89-365AE03011E0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300034" name="Rectangle 2">
            <a:extLst>
              <a:ext uri="{FF2B5EF4-FFF2-40B4-BE49-F238E27FC236}">
                <a16:creationId xmlns:a16="http://schemas.microsoft.com/office/drawing/2014/main" id="{4F3BE45E-D6A2-4D06-A62B-2E233BC9C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72390A08-30E0-4758-894C-D7141C496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由上例可总结出，关于二部图的一般规律</a:t>
            </a:r>
            <a:endParaRPr lang="en-US" altLang="zh-CN" dirty="0"/>
          </a:p>
          <a:p>
            <a:r>
              <a:rPr lang="zh-CN" altLang="en-US" dirty="0"/>
              <a:t>但是，对于完全二部图，会有：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又：对于</a:t>
            </a:r>
            <a:r>
              <a:rPr lang="en-US" altLang="zh-CN" sz="18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Kn,n</a:t>
            </a:r>
            <a:r>
              <a:rPr lang="zh-CN" altLang="en-US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，也就是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|V1|=|V2|, </a:t>
            </a:r>
          </a:p>
          <a:p>
            <a:pPr>
              <a:lnSpc>
                <a:spcPct val="90000"/>
              </a:lnSpc>
            </a:pPr>
            <a:r>
              <a:rPr lang="zh-CN" altLang="en-US" sz="3600" dirty="0">
                <a:latin typeface="Times New Roman" panose="02020603050405020304" pitchFamily="18" charset="0"/>
              </a:rPr>
              <a:t>对于</a:t>
            </a:r>
            <a:r>
              <a:rPr lang="en-US" altLang="zh-CN" sz="3600" i="1" dirty="0">
                <a:latin typeface="Times New Roman" panose="02020603050405020304" pitchFamily="18" charset="0"/>
              </a:rPr>
              <a:t>G</a:t>
            </a:r>
            <a:r>
              <a:rPr lang="zh-CN" altLang="en-US" sz="3600" dirty="0">
                <a:latin typeface="Times New Roman" panose="02020603050405020304" pitchFamily="18" charset="0"/>
              </a:rPr>
              <a:t>中任意两个不相邻的顶点</a:t>
            </a:r>
            <a:r>
              <a:rPr lang="en-US" altLang="zh-CN" sz="36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3600" dirty="0" err="1">
                <a:latin typeface="Times New Roman" panose="02020603050405020304" pitchFamily="18" charset="0"/>
              </a:rPr>
              <a:t>,</a:t>
            </a:r>
            <a:r>
              <a:rPr lang="en-US" altLang="zh-CN" sz="3600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3600" dirty="0">
                <a:latin typeface="Times New Roman" panose="02020603050405020304" pitchFamily="18" charset="0"/>
              </a:rPr>
              <a:t>，均有</a:t>
            </a:r>
            <a:endParaRPr lang="zh-CN" altLang="en-US" sz="3600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               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600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3600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600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zh-CN" altLang="en-US" sz="3600" dirty="0">
                <a:solidFill>
                  <a:srgbClr val="CC00FF"/>
                </a:solidFill>
                <a:latin typeface="Times New Roman" panose="02020603050405020304" pitchFamily="18" charset="0"/>
              </a:rPr>
              <a:t>故，</a:t>
            </a:r>
            <a:r>
              <a:rPr lang="en-US" altLang="zh-CN" sz="12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Kn,n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一定是哈密顿图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所以，</a:t>
            </a:r>
            <a:r>
              <a:rPr lang="en-US" altLang="zh-CN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也是充分条件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类似，</a:t>
            </a:r>
            <a:r>
              <a:rPr lang="en-US" altLang="zh-CN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1200" dirty="0">
                <a:effectLst/>
                <a:highlight>
                  <a:srgbClr val="FFFF00"/>
                </a:highlight>
                <a:latin typeface="等线" panose="02010600030101010101" pitchFamily="2" charset="-122"/>
                <a:cs typeface="Times New Roman" panose="02020603050405020304" pitchFamily="18" charset="0"/>
              </a:rPr>
              <a:t>也是充分条件</a:t>
            </a:r>
            <a:endParaRPr lang="en-US" altLang="zh-CN" sz="1200" dirty="0">
              <a:effectLst/>
              <a:highlight>
                <a:srgbClr val="FFFF00"/>
              </a:highlight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905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23F869-B7F6-4C81-A22E-74613B8C9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64A0B6-D345-423F-A675-6DF571821361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3DB3A202-6B8D-4FA4-A96F-02BEF58B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76E3B5F8-918B-4A29-A6EB-CFE459539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0" i="0" dirty="0">
                <a:solidFill>
                  <a:srgbClr val="5B5B5B"/>
                </a:solidFill>
                <a:effectLst/>
                <a:latin typeface="Helvetica Neue"/>
              </a:rPr>
              <a:t>俄罗斯联邦加里宁格勒州</a:t>
            </a:r>
            <a:r>
              <a:rPr lang="zh-CN" altLang="en-US" dirty="0"/>
              <a:t>首府加里宁格勒旧称哥尼斯堡</a:t>
            </a:r>
            <a:r>
              <a:rPr lang="en-US" altLang="zh-CN" dirty="0"/>
              <a:t>(</a:t>
            </a:r>
            <a:r>
              <a:rPr lang="en-US" altLang="zh-CN" dirty="0" err="1"/>
              <a:t>Königsberg</a:t>
            </a:r>
            <a:r>
              <a:rPr lang="en-US" altLang="zh-CN" dirty="0"/>
              <a:t>)</a:t>
            </a:r>
            <a:r>
              <a:rPr lang="zh-CN" altLang="en-US" dirty="0"/>
              <a:t>，是德国原东普鲁士地区的首府，德国人在此地生活了</a:t>
            </a:r>
            <a:r>
              <a:rPr lang="en-US" altLang="zh-CN" dirty="0"/>
              <a:t>700</a:t>
            </a:r>
            <a:r>
              <a:rPr lang="zh-CN" altLang="en-US" dirty="0"/>
              <a:t>多年</a:t>
            </a:r>
            <a:r>
              <a:rPr lang="en-US" altLang="zh-CN" dirty="0"/>
              <a:t>,</a:t>
            </a:r>
            <a:r>
              <a:rPr lang="zh-CN" altLang="en-US" dirty="0"/>
              <a:t>是德国著名哲学家康德的故乡，欧拉提出的“七桥问题”也诞生在这里的</a:t>
            </a:r>
            <a:r>
              <a:rPr lang="en-US" altLang="zh-CN" dirty="0"/>
              <a:t>Pregel</a:t>
            </a:r>
            <a:r>
              <a:rPr lang="zh-CN" altLang="en-US" dirty="0"/>
              <a:t>河上。</a:t>
            </a:r>
            <a:endParaRPr lang="en-US" altLang="zh-CN" dirty="0"/>
          </a:p>
          <a:p>
            <a:pPr eaLnBrk="1" hangingPunct="1"/>
            <a:r>
              <a:rPr lang="zh-CN" altLang="en-US" dirty="0"/>
              <a:t>于</a:t>
            </a:r>
            <a:r>
              <a:rPr lang="en-US" altLang="zh-CN" dirty="0"/>
              <a:t>1736</a:t>
            </a:r>
            <a:r>
              <a:rPr lang="zh-CN" altLang="en-US" dirty="0"/>
              <a:t>年出版的欧拉的关于柯尼斯堡</a:t>
            </a:r>
            <a:r>
              <a:rPr lang="zh-CN" altLang="en-US" i="1" u="sng" dirty="0"/>
              <a:t>七桥</a:t>
            </a:r>
            <a:r>
              <a:rPr lang="zh-CN" altLang="en-US" dirty="0"/>
              <a:t>问题的论文是</a:t>
            </a:r>
            <a:r>
              <a:rPr lang="zh-CN" altLang="en-US" i="1" u="sng" dirty="0"/>
              <a:t>图论</a:t>
            </a:r>
            <a:r>
              <a:rPr lang="zh-CN" altLang="en-US" dirty="0"/>
              <a:t>领域的第一篇文章 </a:t>
            </a:r>
            <a:endParaRPr lang="en-US" altLang="zh-CN" dirty="0"/>
          </a:p>
          <a:p>
            <a:pPr eaLnBrk="1" hangingPunct="1"/>
            <a:r>
              <a:rPr lang="en-US" altLang="zh-CN" dirty="0"/>
              <a:t>Pregel</a:t>
            </a:r>
            <a:r>
              <a:rPr lang="zh-CN" altLang="en-US" dirty="0"/>
              <a:t>论文发表在</a:t>
            </a:r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ACM</a:t>
            </a:r>
            <a:r>
              <a:rPr lang="zh-CN" altLang="en-US" dirty="0"/>
              <a:t>／</a:t>
            </a:r>
            <a:r>
              <a:rPr lang="en-US" altLang="zh-CN" dirty="0"/>
              <a:t>SIGMOD</a:t>
            </a:r>
            <a:r>
              <a:rPr lang="zh-CN" altLang="en-US" dirty="0"/>
              <a:t>（ </a:t>
            </a:r>
            <a:r>
              <a:rPr lang="en-US" altLang="zh-CN" dirty="0"/>
              <a:t>Special Interest Group on Management Of Data</a:t>
            </a:r>
            <a:r>
              <a:rPr lang="zh-CN" altLang="en-US" dirty="0"/>
              <a:t>）上，其名字是欧拉七桥问题中那条河的名字。</a:t>
            </a:r>
            <a:endParaRPr lang="en-US" altLang="zh-CN" dirty="0"/>
          </a:p>
          <a:p>
            <a:pPr eaLnBrk="1" hangingPunct="1"/>
            <a:r>
              <a:rPr lang="en-US" altLang="zh-CN" dirty="0"/>
              <a:t>Pregel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提出的大规模分布式图计算平台，专门用来解决网页链接分析、社交数据挖掘等实际应用中涉及的大规模分布式图计算问题。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14035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1FA158-8D86-468A-9768-7EA419D67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07B18-6C05-4E87-AD89-365AE03011E0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00034" name="Rectangle 2">
            <a:extLst>
              <a:ext uri="{FF2B5EF4-FFF2-40B4-BE49-F238E27FC236}">
                <a16:creationId xmlns:a16="http://schemas.microsoft.com/office/drawing/2014/main" id="{4F3BE45E-D6A2-4D06-A62B-2E233BC9C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72390A08-30E0-4758-894C-D7141C496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前面讲过：有桥的图不是欧拉图，欧拉图中可以有割点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首先证明出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有割点的图不是哈密顿图，然后再基于此证明有桥的情况，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只有两种，两点一边的，和其他的（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如果有桥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则连结桥的两个结点必有一个是结点是割点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若一个图不满足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solidFill>
                  <a:schemeClr val="tx1"/>
                </a:solidFill>
              </a:rPr>
              <a:t>中的条件，它一定不是哈密顿图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43890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C3BEEF-F166-480A-9016-BB380BD46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6A6C1-4D7D-4438-B849-F33B1032915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02082" name="Rectangle 2">
            <a:extLst>
              <a:ext uri="{FF2B5EF4-FFF2-40B4-BE49-F238E27FC236}">
                <a16:creationId xmlns:a16="http://schemas.microsoft.com/office/drawing/2014/main" id="{44931C5A-6A14-4B78-94F5-3D2FC372C3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53605F0B-558D-4CF0-BD31-189B68960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若此路径的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始点</a:t>
            </a:r>
            <a:r>
              <a:rPr lang="zh-CN" altLang="en-US" dirty="0">
                <a:latin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终点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路径外的顶点</a:t>
            </a:r>
            <a:r>
              <a:rPr lang="zh-CN" altLang="en-US" dirty="0">
                <a:latin typeface="Times New Roman" panose="02020603050405020304" pitchFamily="18" charset="0"/>
              </a:rPr>
              <a:t>相邻，就将它们扩到路径中来，继续这一过程，直到最后得到的路径的两个端点不与路径外的顶点相邻为止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17915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38281B-45C1-4E20-BF55-826EDF5B0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9BED9-FBB0-4488-A894-9A004CF04557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8F2C4A91-8614-4250-9679-DD8AEB7B9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78360E92-FACE-4000-9CB3-22F59984C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814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两图都是哈密顿图，因为任意两顶点的度数之和都等于顶点数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886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6E86342-A5D7-44DD-89D1-01B4F411C1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A360E0-93F6-439B-B34D-F63D12315A17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7DABCBAA-11D8-495F-B95F-CD52FB724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BF4715FD-228E-4F21-B299-5F18C445DA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1</a:t>
            </a:r>
            <a:r>
              <a:rPr lang="zh-CN" altLang="en-US" dirty="0"/>
              <a:t>来说，彼得松图也是一个实例，不满足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-1 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这个条件，但是它显然是半哈密顿图，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8219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A23FCC-5CE7-4297-9160-B66CAFD00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AA490-CFE2-48EA-B74F-36B2F8A33AF2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14370" name="Rectangle 2">
            <a:extLst>
              <a:ext uri="{FF2B5EF4-FFF2-40B4-BE49-F238E27FC236}">
                <a16:creationId xmlns:a16="http://schemas.microsoft.com/office/drawing/2014/main" id="{9FA17099-B25F-4E51-8FB3-117B8CF5EB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32A07C87-DB2A-4DEA-BAAE-5C130B1A8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1167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F4BE4BB-7075-4913-9204-DFB1A4512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C78125-EC63-4ACD-B416-D44293463447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16418" name="Rectangle 2">
            <a:extLst>
              <a:ext uri="{FF2B5EF4-FFF2-40B4-BE49-F238E27FC236}">
                <a16:creationId xmlns:a16="http://schemas.microsoft.com/office/drawing/2014/main" id="{2414A8FA-F90C-4881-87C2-3CC9EA701F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BD9E0EA9-DC7C-46F4-A390-E710A9484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53444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欧拉图无奇数度顶点</a:t>
            </a:r>
            <a:endParaRPr lang="en-US" altLang="zh-CN" dirty="0"/>
          </a:p>
          <a:p>
            <a:r>
              <a:rPr lang="zh-CN" altLang="en-US" dirty="0"/>
              <a:t>哈密顿图：能找一个经过全部顶点的圈</a:t>
            </a:r>
            <a:endParaRPr lang="en-US" altLang="zh-CN" dirty="0"/>
          </a:p>
          <a:p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|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有违反定理</a:t>
            </a:r>
            <a:r>
              <a:rPr lang="en-US" altLang="zh-CN" dirty="0"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的，就不是</a:t>
            </a:r>
            <a:r>
              <a:rPr lang="en-US" altLang="zh-CN" dirty="0">
                <a:latin typeface="Times New Roman" panose="02020603050405020304" pitchFamily="18" charset="0"/>
              </a:rPr>
              <a:t>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398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阶无向简单图，若对于任意不相邻的顶点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 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1              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此题中两顶点无论相邻还是不相邻，度数之和都大于等于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此题不满足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条件，但是哈密顿图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150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圈中边各异点各异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的推论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中任意两个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latin typeface="Times New Roman" panose="02020603050405020304" pitchFamily="18" charset="0"/>
              </a:rPr>
              <a:t>       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                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，从而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18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F2FA4A4-45CC-4A21-A225-1B21C62D6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B74E5E-D138-48A5-8597-5B4834A9BEA6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BE401268-B7AE-4DEA-9B65-5D705D4E7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5C4D588D-9ABA-44DB-B9EC-860FC1BA1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顶点可以重复走（通路的定义中边可重或点可重）</a:t>
            </a:r>
            <a:endParaRPr lang="en-US" altLang="zh-CN" dirty="0"/>
          </a:p>
          <a:p>
            <a:r>
              <a:rPr lang="zh-CN" altLang="en-US" dirty="0"/>
              <a:t>平凡图只有一个点</a:t>
            </a:r>
            <a:endParaRPr lang="en-US" altLang="zh-CN" dirty="0"/>
          </a:p>
          <a:p>
            <a:r>
              <a:rPr lang="zh-CN" altLang="en-US" dirty="0">
                <a:latin typeface="Times New Roman" panose="02020603050405020304" pitchFamily="18" charset="0"/>
              </a:rPr>
              <a:t>简单通路要求边异不要求点异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一个环是一边，该点是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99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78DCD4-535B-4BBA-92A7-07D9E137C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47E86-A06D-4976-8208-F55D1C06EDF4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C8B79D1E-D04B-4723-838E-97CD2E8382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6A514D36-4DB0-4687-A4C2-913926A96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15.8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</a:rPr>
              <a:t>可以用来求图的闭包（证明过程见习题）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基图为完全图的，是竞赛图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020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中国邮递员问题是求最短欧拉回路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货郎担问题是求最短哈密顿回路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Traveling Salesman Problem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，即旅行商问题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79028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6872300-7ABB-4065-A8EE-3866CFA95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FC194-00F8-4CA7-B896-718912F3EEE5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20514" name="Rectangle 2">
            <a:extLst>
              <a:ext uri="{FF2B5EF4-FFF2-40B4-BE49-F238E27FC236}">
                <a16:creationId xmlns:a16="http://schemas.microsoft.com/office/drawing/2014/main" id="{E78D2D9C-965A-4ED0-B8CF-AC5837B3D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325B3E4F-A974-4FEC-8E38-F407319E6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6593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Min </a:t>
            </a:r>
            <a:r>
              <a:rPr lang="zh-CN" altLang="en-US" dirty="0">
                <a:latin typeface="Times New Roman" panose="02020603050405020304" pitchFamily="18" charset="0"/>
              </a:rPr>
              <a:t>表示的是极小值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3644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561D8FC-05CA-4D48-A6EB-19D5EB9A5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7AF1F0-FF20-4106-AF8D-3A58EE692745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322562" name="Rectangle 2">
            <a:extLst>
              <a:ext uri="{FF2B5EF4-FFF2-40B4-BE49-F238E27FC236}">
                <a16:creationId xmlns:a16="http://schemas.microsoft.com/office/drawing/2014/main" id="{9867AA9A-2730-4371-A70B-6EA6342CC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E390ED26-8525-48A0-95DB-75C67E0E0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0596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24E2467-065F-4EF4-B744-4BB9D2B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E904F-30A6-4CB9-A649-35890D04407E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24610" name="Rectangle 2">
            <a:extLst>
              <a:ext uri="{FF2B5EF4-FFF2-40B4-BE49-F238E27FC236}">
                <a16:creationId xmlns:a16="http://schemas.microsoft.com/office/drawing/2014/main" id="{F02AC474-2D3F-4656-A013-2CD346C9C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id="{D2E295D5-3344-4D50-9A2F-15A9E93BC4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不计起点，不计顺时针还是逆时针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6871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95D982-5C59-44FD-ABC2-6108620C9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3B9BD-868C-4C7A-BC4D-BA5AE852DB0B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BA51A4A8-AB0F-4E07-8684-C6FEB7437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B5799D69-51F7-4F79-BA1F-31BB7493F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620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26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EB19CE-A277-4347-86E6-E259593B89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32973-E0D7-4647-9106-DBCFC632C29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9783A8ED-F4BD-4760-9B9A-B9253A30A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1FD5D849-E5FA-4BCF-A488-2618CED1B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第一数学归纳法是假设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n=k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时命题成立 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k+1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时命题也成立 那么这个命题对一切正整数都成立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第二数学归纳法是假设命题对一切小于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的自然数来说成立 若命题对于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也成立 那么命题对于一切自然数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都成立</a:t>
            </a:r>
          </a:p>
          <a:p>
            <a:r>
              <a:rPr lang="en-US" altLang="zh-CN" dirty="0">
                <a:effectLst/>
              </a:rPr>
              <a:t>【</a:t>
            </a:r>
            <a:r>
              <a:rPr lang="zh-CN" altLang="en-US" dirty="0">
                <a:effectLst/>
              </a:rPr>
              <a:t>本质上的区别</a:t>
            </a:r>
            <a:r>
              <a:rPr lang="en-US" altLang="zh-CN" dirty="0">
                <a:effectLst/>
              </a:rPr>
              <a:t>】 </a:t>
            </a:r>
            <a:r>
              <a:rPr lang="zh-CN" altLang="en-US" dirty="0">
                <a:effectLst/>
              </a:rPr>
              <a:t>能用第一类数学归纳法证明的结论，用第二类数学归纳法就没有必要了。 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                           </a:t>
            </a:r>
            <a:r>
              <a:rPr lang="zh-CN" altLang="en-US" dirty="0">
                <a:effectLst/>
              </a:rPr>
              <a:t>能用第二类数学归纳法证明的结论，用第一类数学归纳法未必一定奏效。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0026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DD62B2-BA62-493D-A00D-0FB14D22A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40ECF9-70E0-4B5C-AC32-D6B3B89F9307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D9857D5A-D9CD-4681-AA64-35333EB4C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A5539BB5-D98A-40E2-ACA7-0E25AAA10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无奇度数顶点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可以用中字的图解释</a:t>
            </a:r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581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能不走桥，就不走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62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80BAF-BB92-4146-A8E9-54752037B44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79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54923-8722-4747-A67A-502E3D487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05D974-3075-4831-A2A4-AAD9FC09A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3D2315-176A-413A-A1E2-8345013E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CA341-01D0-40B2-B97E-CC5B8036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71991-AD6B-4468-BB35-2AC0711D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CA142B-EE17-4775-A4F8-F92CA0174D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88375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D27F4-42F7-4516-9B84-D4875E9A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33057F-D1E3-449D-9B6F-28F49DE33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D1713-3F7D-4C8D-9E76-B28D4451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A0B92-5144-47A9-8782-830A4FC8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D0F4F-5D09-47E0-BF55-41E78044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4D8FA-FF61-4293-8497-0D83CC917A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79409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A27033-60C4-47F5-A295-C55BD6C42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60350"/>
            <a:ext cx="2057400" cy="58658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0799E0-7321-4BB0-87E1-66FF0387B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19800" cy="586581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551BE-4CE9-4D3D-BE24-46ED20F3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5CBAA-F38C-4DB4-894C-26E36495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9204B4-C0A6-4F78-BFE9-884382CC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EBBAA-B890-4914-AFAB-9D0C81A1D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327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6A438-2D50-4AB3-9E33-13639255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260350"/>
            <a:ext cx="6121400" cy="417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A93F6-BD1D-410B-BBAB-5AF6DB2326A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E8C55-ED70-4196-919B-92C63F288307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09911B-9397-47B5-86D4-619D69B5A68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F731E6D-02A2-470F-A47A-6728424D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EBDFC36-A68A-4CB2-A3CA-0C9CF9F8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3DCFFF-3E75-4091-A3CC-48DF381A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F58D19C-F1B2-4840-AA23-96D8CEF0F0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2649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502894ED-73D4-4826-8525-C1E294D31A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7.2 路与回路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1C228BF-C4E8-4906-8F48-C763327C77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C2D565-128A-44CD-AE6A-D044AF338AAA}" type="slidenum">
              <a:rPr lang="en-US" altLang="zh-CN"/>
              <a:pPr/>
              <a:t>‹#›</a:t>
            </a:fld>
            <a:r>
              <a:rPr lang="en-US" altLang="zh-CN"/>
              <a:t> of 220</a:t>
            </a:r>
          </a:p>
        </p:txBody>
      </p:sp>
    </p:spTree>
    <p:extLst>
      <p:ext uri="{BB962C8B-B14F-4D97-AF65-F5344CB8AC3E}">
        <p14:creationId xmlns:p14="http://schemas.microsoft.com/office/powerpoint/2010/main" val="338551379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AFB66-BE2D-4FD0-96C3-56E08FF3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DC296-9710-4888-BEAA-D542A0AC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37802-712B-421F-B0F4-48BE0B79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D1AB3F-C4E9-46BC-AE3F-82E50E94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97C40D-5850-4E0B-80DD-B2E029BD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9176E-846A-484B-8B27-C43E8B45F1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3731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34F7C-362C-42A0-A521-F0642447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DFB3E-46B2-4773-9735-27E49597B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51F96-EBFC-48CD-B3D9-9CE7D701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BE1D0-8F36-43FD-B7E6-36A8D04B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FAD51-B47C-41F2-A479-866A61BD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A2F7C-F97F-47CB-9850-264795C57A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09562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843CB-DFFE-4C5C-9357-A773BBA5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9BFF1-B967-4E39-A350-C3A9C875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A6818-905B-4ED8-8AFA-8DDBFEC74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018B5-30A1-4621-A6D3-27E7472C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D28B8-3579-4368-99CE-C0A1FDB7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B4E89-2B9C-4CBB-8686-BED54AF0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32431-E5D3-40D2-B446-94FE01E7AC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34000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9471-3A67-49AF-A366-1329C8A3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7D2CFE-47BB-4E16-B9B4-6BE49453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90BC4-6CE6-4B96-9551-4D5ABB18A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A29465-346E-4A9B-B1BC-400D22E1C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FA8301-5DF5-49E5-9341-4B2DDC559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2F530E-19F9-4FAB-B9BC-89FE4AFC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4943FF-77CA-40BE-8BE9-1F925243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49EDBC-E4F0-41A6-826F-5807EE3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51C26-ED3C-4092-AAA2-5DEB26DAC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40547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2E9B6-55F4-4029-81AF-E343DCC1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E03252-DBCF-4816-A549-0AEFF81D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AEC092-048C-470E-A689-1FFE1AF3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CEF3F-7A59-4488-8BD9-CEA854FB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46028A-B777-4EF6-ABAC-2664919787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82890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1004A4-C899-49C5-A215-512B8466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CC8527-1F39-4B96-8F92-B7DC2C82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CAFFBF-3C08-45DD-8F1D-0DB9BF00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0FF6AC-E0A4-450D-B223-6A2F988870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34246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3D6B0-B7ED-4E9C-AA02-848FF972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4C40D-5A36-4685-B668-24226DC4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02BC8-3844-4184-B745-77017F523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2599A-93F5-4E34-88AD-BAC0429A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BEDBB-2A0D-4A86-832C-BB6DBE3A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AC5AF5-8351-42BB-A8FD-06997E9E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44DDC-2E67-4C0B-91EC-FC719A8042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33589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BC600-F763-4681-B4FC-4ECC9BEE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F2EF51-A46B-490E-8B95-E373FA9F4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4A40D8-75A6-45D6-A032-A867A9EEA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3882AF-D257-44DC-AD7F-C8E9063E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37320-6CB5-4CC2-AC74-1F422637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EF7D02-3B8F-4FE9-8A25-758D7B14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4EB63-388F-40F4-9DDA-DE84777DC4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4656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CFE96C-A93A-4B0D-ABEA-0099F8900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79613" y="260350"/>
            <a:ext cx="61214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4ECFCD0-3AD7-4FAF-80F0-D8ECB4393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5A54BF7-304A-4BC2-831B-0BF2F379D5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F9B5C00-0798-4283-ABE8-083F9E7495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4FC6CA4-82D3-44C1-A25A-1E86BEF209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E5A6B8F-F505-4CC5-9AE3-E5DA733766B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hdr="0" ftr="0" dt="0"/>
  <p:txStyles>
    <p:titleStyle>
      <a:lvl1pPr algn="r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69B3F1"/>
        </a:buClr>
        <a:buFont typeface="Wingdings" panose="05000000000000000000" pitchFamily="2" charset="2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200" kern="1200">
          <a:solidFill>
            <a:schemeClr val="tx1"/>
          </a:solidFill>
          <a:latin typeface="+mn-lt"/>
          <a:ea typeface="华文中宋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4.emf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27.bin"/><Relationship Id="rId39" Type="http://schemas.openxmlformats.org/officeDocument/2006/relationships/image" Target="../media/image37.emf"/><Relationship Id="rId3" Type="http://schemas.openxmlformats.org/officeDocument/2006/relationships/image" Target="../media/image19.emf"/><Relationship Id="rId21" Type="http://schemas.openxmlformats.org/officeDocument/2006/relationships/image" Target="../media/image28.emf"/><Relationship Id="rId34" Type="http://schemas.openxmlformats.org/officeDocument/2006/relationships/oleObject" Target="../embeddings/oleObject31.bin"/><Relationship Id="rId42" Type="http://schemas.openxmlformats.org/officeDocument/2006/relationships/oleObject" Target="../embeddings/oleObject35.bin"/><Relationship Id="rId47" Type="http://schemas.openxmlformats.org/officeDocument/2006/relationships/image" Target="../media/image41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6.emf"/><Relationship Id="rId25" Type="http://schemas.openxmlformats.org/officeDocument/2006/relationships/image" Target="../media/image30.emf"/><Relationship Id="rId33" Type="http://schemas.openxmlformats.org/officeDocument/2006/relationships/image" Target="../media/image34.emf"/><Relationship Id="rId38" Type="http://schemas.openxmlformats.org/officeDocument/2006/relationships/oleObject" Target="../embeddings/oleObject33.bin"/><Relationship Id="rId46" Type="http://schemas.openxmlformats.org/officeDocument/2006/relationships/oleObject" Target="../embeddings/oleObject37.bin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image" Target="../media/image32.emf"/><Relationship Id="rId41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3.emf"/><Relationship Id="rId24" Type="http://schemas.openxmlformats.org/officeDocument/2006/relationships/oleObject" Target="../embeddings/oleObject26.bin"/><Relationship Id="rId32" Type="http://schemas.openxmlformats.org/officeDocument/2006/relationships/oleObject" Target="../embeddings/oleObject30.bin"/><Relationship Id="rId37" Type="http://schemas.openxmlformats.org/officeDocument/2006/relationships/image" Target="../media/image36.emf"/><Relationship Id="rId40" Type="http://schemas.openxmlformats.org/officeDocument/2006/relationships/oleObject" Target="../embeddings/oleObject34.bin"/><Relationship Id="rId45" Type="http://schemas.openxmlformats.org/officeDocument/2006/relationships/image" Target="../media/image40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23" Type="http://schemas.openxmlformats.org/officeDocument/2006/relationships/image" Target="../media/image29.emf"/><Relationship Id="rId28" Type="http://schemas.openxmlformats.org/officeDocument/2006/relationships/oleObject" Target="../embeddings/oleObject28.bin"/><Relationship Id="rId36" Type="http://schemas.openxmlformats.org/officeDocument/2006/relationships/oleObject" Target="../embeddings/oleObject32.bin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27.emf"/><Relationship Id="rId31" Type="http://schemas.openxmlformats.org/officeDocument/2006/relationships/image" Target="../media/image33.emf"/><Relationship Id="rId44" Type="http://schemas.openxmlformats.org/officeDocument/2006/relationships/oleObject" Target="../embeddings/oleObject36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Relationship Id="rId27" Type="http://schemas.openxmlformats.org/officeDocument/2006/relationships/image" Target="../media/image31.emf"/><Relationship Id="rId30" Type="http://schemas.openxmlformats.org/officeDocument/2006/relationships/oleObject" Target="../embeddings/oleObject29.bin"/><Relationship Id="rId35" Type="http://schemas.openxmlformats.org/officeDocument/2006/relationships/image" Target="../media/image35.emf"/><Relationship Id="rId43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file:///C:\Documents%20and%20Settings\Administrator\My%20Documents\My%20Music\&#26410;&#30693;&#33402;&#26415;&#23478;\&#26410;&#30693;&#21809;&#29255;&#38598;%20(2003-12-12%2020%2039%2040)\05%20&#26354;&#30446;%205.w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file:///C:\Documents%20and%20Settings\Administrator\My%20Documents\My%20Music\&#26410;&#30693;&#33402;&#26415;&#23478;\&#26410;&#30693;&#21809;&#29255;&#38598;%20(2003-12-12%2020%2039%2040)\05%20&#26354;&#30446;%205.wma" TargetMode="Externa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package" Target="../embeddings/Microsoft_Visio___.vsdx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9.e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9" Type="http://schemas.openxmlformats.org/officeDocument/2006/relationships/image" Target="../media/image72.emf"/><Relationship Id="rId3" Type="http://schemas.openxmlformats.org/officeDocument/2006/relationships/image" Target="../media/image54.png"/><Relationship Id="rId21" Type="http://schemas.openxmlformats.org/officeDocument/2006/relationships/image" Target="../media/image63.emf"/><Relationship Id="rId34" Type="http://schemas.openxmlformats.org/officeDocument/2006/relationships/oleObject" Target="../embeddings/oleObject55.bin"/><Relationship Id="rId42" Type="http://schemas.openxmlformats.org/officeDocument/2006/relationships/oleObject" Target="../embeddings/oleObject59.bin"/><Relationship Id="rId7" Type="http://schemas.openxmlformats.org/officeDocument/2006/relationships/image" Target="../media/image56.e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image" Target="../media/image69.emf"/><Relationship Id="rId38" Type="http://schemas.openxmlformats.org/officeDocument/2006/relationships/oleObject" Target="../embeddings/oleObject57.bin"/><Relationship Id="rId2" Type="http://schemas.openxmlformats.org/officeDocument/2006/relationships/notesSlide" Target="../notesSlides/notesSlide20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emf"/><Relationship Id="rId41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8.emf"/><Relationship Id="rId24" Type="http://schemas.openxmlformats.org/officeDocument/2006/relationships/oleObject" Target="../embeddings/oleObject50.bin"/><Relationship Id="rId32" Type="http://schemas.openxmlformats.org/officeDocument/2006/relationships/oleObject" Target="../embeddings/oleObject54.bin"/><Relationship Id="rId37" Type="http://schemas.openxmlformats.org/officeDocument/2006/relationships/image" Target="../media/image71.emf"/><Relationship Id="rId40" Type="http://schemas.openxmlformats.org/officeDocument/2006/relationships/oleObject" Target="../embeddings/oleObject58.bin"/><Relationship Id="rId5" Type="http://schemas.openxmlformats.org/officeDocument/2006/relationships/image" Target="../media/image55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oleObject" Target="../embeddings/oleObject52.bin"/><Relationship Id="rId36" Type="http://schemas.openxmlformats.org/officeDocument/2006/relationships/oleObject" Target="../embeddings/oleObject56.bin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2.emf"/><Relationship Id="rId31" Type="http://schemas.openxmlformats.org/officeDocument/2006/relationships/image" Target="../media/image68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7.e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66.emf"/><Relationship Id="rId30" Type="http://schemas.openxmlformats.org/officeDocument/2006/relationships/oleObject" Target="../embeddings/oleObject53.bin"/><Relationship Id="rId35" Type="http://schemas.openxmlformats.org/officeDocument/2006/relationships/image" Target="../media/image70.emf"/><Relationship Id="rId43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0.emf"/><Relationship Id="rId18" Type="http://schemas.openxmlformats.org/officeDocument/2006/relationships/oleObject" Target="../embeddings/oleObject68.bin"/><Relationship Id="rId3" Type="http://schemas.openxmlformats.org/officeDocument/2006/relationships/image" Target="../media/image75.emf"/><Relationship Id="rId21" Type="http://schemas.openxmlformats.org/officeDocument/2006/relationships/image" Target="../media/image84.emf"/><Relationship Id="rId7" Type="http://schemas.openxmlformats.org/officeDocument/2006/relationships/image" Target="../media/image77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82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20" Type="http://schemas.openxmlformats.org/officeDocument/2006/relationships/oleObject" Target="../embeddings/oleObject6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5" Type="http://schemas.openxmlformats.org/officeDocument/2006/relationships/image" Target="../media/image81.emf"/><Relationship Id="rId23" Type="http://schemas.openxmlformats.org/officeDocument/2006/relationships/image" Target="../media/image85.e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83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8.emf"/><Relationship Id="rId14" Type="http://schemas.openxmlformats.org/officeDocument/2006/relationships/oleObject" Target="../embeddings/oleObject66.bin"/><Relationship Id="rId22" Type="http://schemas.openxmlformats.org/officeDocument/2006/relationships/oleObject" Target="../embeddings/oleObject7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92.emf"/><Relationship Id="rId18" Type="http://schemas.openxmlformats.org/officeDocument/2006/relationships/oleObject" Target="../embeddings/oleObject79.bin"/><Relationship Id="rId3" Type="http://schemas.openxmlformats.org/officeDocument/2006/relationships/image" Target="../media/image87.emf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94.emf"/><Relationship Id="rId2" Type="http://schemas.openxmlformats.org/officeDocument/2006/relationships/oleObject" Target="../embeddings/oleObject71.bin"/><Relationship Id="rId16" Type="http://schemas.openxmlformats.org/officeDocument/2006/relationships/oleObject" Target="../embeddings/oleObject7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5" Type="http://schemas.openxmlformats.org/officeDocument/2006/relationships/image" Target="../media/image93.emf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95.e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90.emf"/><Relationship Id="rId14" Type="http://schemas.openxmlformats.org/officeDocument/2006/relationships/oleObject" Target="../embeddings/oleObject7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109.emf"/><Relationship Id="rId26" Type="http://schemas.openxmlformats.org/officeDocument/2006/relationships/image" Target="../media/image113.emf"/><Relationship Id="rId3" Type="http://schemas.openxmlformats.org/officeDocument/2006/relationships/oleObject" Target="../embeddings/oleObject80.bin"/><Relationship Id="rId21" Type="http://schemas.openxmlformats.org/officeDocument/2006/relationships/oleObject" Target="../embeddings/oleObject89.bin"/><Relationship Id="rId34" Type="http://schemas.openxmlformats.org/officeDocument/2006/relationships/image" Target="../media/image117.emf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06.emf"/><Relationship Id="rId17" Type="http://schemas.openxmlformats.org/officeDocument/2006/relationships/oleObject" Target="../embeddings/oleObject87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5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8.emf"/><Relationship Id="rId20" Type="http://schemas.openxmlformats.org/officeDocument/2006/relationships/image" Target="../media/image110.emf"/><Relationship Id="rId29" Type="http://schemas.openxmlformats.org/officeDocument/2006/relationships/oleObject" Target="../embeddings/oleObject93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114.emf"/><Relationship Id="rId10" Type="http://schemas.openxmlformats.org/officeDocument/2006/relationships/image" Target="../media/image105.emf"/><Relationship Id="rId19" Type="http://schemas.openxmlformats.org/officeDocument/2006/relationships/oleObject" Target="../embeddings/oleObject88.bin"/><Relationship Id="rId31" Type="http://schemas.openxmlformats.org/officeDocument/2006/relationships/oleObject" Target="../embeddings/oleObject94.bin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1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22.e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image" Target="../media/image101.png"/><Relationship Id="rId10" Type="http://schemas.openxmlformats.org/officeDocument/2006/relationships/image" Target="../media/image121.e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30.emf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105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12.bin"/><Relationship Id="rId3" Type="http://schemas.openxmlformats.org/officeDocument/2006/relationships/image" Target="../media/image8.emf"/><Relationship Id="rId21" Type="http://schemas.openxmlformats.org/officeDocument/2006/relationships/image" Target="../media/image17.e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 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34A096-41DB-2EDA-6B82-C9D7CD20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6"/>
          <a:stretch/>
        </p:blipFill>
        <p:spPr>
          <a:xfrm>
            <a:off x="755576" y="3285282"/>
            <a:ext cx="6735541" cy="331236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BD98689-3DDE-4534-A252-357865E2B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:  </a:t>
            </a:r>
            <a:r>
              <a:rPr lang="zh-CN" altLang="en-US" dirty="0"/>
              <a:t>走遍房间</a:t>
            </a:r>
          </a:p>
        </p:txBody>
      </p:sp>
      <p:graphicFrame>
        <p:nvGraphicFramePr>
          <p:cNvPr id="276483" name="Object 3">
            <a:extLst>
              <a:ext uri="{FF2B5EF4-FFF2-40B4-BE49-F238E27FC236}">
                <a16:creationId xmlns:a16="http://schemas.microsoft.com/office/drawing/2014/main" id="{820997D4-8FCF-401E-9F8A-F92680DA4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3450" y="2800350"/>
          <a:ext cx="285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575" imgH="104887" progId="Equation.3">
                  <p:embed/>
                </p:oleObj>
              </mc:Choice>
              <mc:Fallback>
                <p:oleObj name="Equation" r:id="rId2" imgW="28575" imgH="104887" progId="Equation.3">
                  <p:embed/>
                  <p:pic>
                    <p:nvPicPr>
                      <p:cNvPr id="276483" name="Object 3">
                        <a:extLst>
                          <a:ext uri="{FF2B5EF4-FFF2-40B4-BE49-F238E27FC236}">
                            <a16:creationId xmlns:a16="http://schemas.microsoft.com/office/drawing/2014/main" id="{820997D4-8FCF-401E-9F8A-F92680DA48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450" y="2800350"/>
                        <a:ext cx="2857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>
            <a:extLst>
              <a:ext uri="{FF2B5EF4-FFF2-40B4-BE49-F238E27FC236}">
                <a16:creationId xmlns:a16="http://schemas.microsoft.com/office/drawing/2014/main" id="{9AE38482-2BF1-45B8-942D-51976B790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400" y="2800350"/>
          <a:ext cx="407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563" imgH="104887" progId="Equation.3">
                  <p:embed/>
                </p:oleObj>
              </mc:Choice>
              <mc:Fallback>
                <p:oleObj name="Equation" r:id="rId4" imgW="66563" imgH="104887" progId="Equation.3">
                  <p:embed/>
                  <p:pic>
                    <p:nvPicPr>
                      <p:cNvPr id="276484" name="Object 4">
                        <a:extLst>
                          <a:ext uri="{FF2B5EF4-FFF2-40B4-BE49-F238E27FC236}">
                            <a16:creationId xmlns:a16="http://schemas.microsoft.com/office/drawing/2014/main" id="{9AE38482-2BF1-45B8-942D-51976B7902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2800350"/>
                        <a:ext cx="407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>
            <a:extLst>
              <a:ext uri="{FF2B5EF4-FFF2-40B4-BE49-F238E27FC236}">
                <a16:creationId xmlns:a16="http://schemas.microsoft.com/office/drawing/2014/main" id="{5C9AA62F-148D-4718-B843-55D56E2EA0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2197100"/>
          <a:ext cx="3667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" imgH="123713" progId="Equation.3">
                  <p:embed/>
                </p:oleObj>
              </mc:Choice>
              <mc:Fallback>
                <p:oleObj name="Equation" r:id="rId6" imgW="57150" imgH="123713" progId="Equation.3">
                  <p:embed/>
                  <p:pic>
                    <p:nvPicPr>
                      <p:cNvPr id="276485" name="Object 5">
                        <a:extLst>
                          <a:ext uri="{FF2B5EF4-FFF2-40B4-BE49-F238E27FC236}">
                            <a16:creationId xmlns:a16="http://schemas.microsoft.com/office/drawing/2014/main" id="{5C9AA62F-148D-4718-B843-55D56E2EA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197100"/>
                        <a:ext cx="3667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6">
            <a:extLst>
              <a:ext uri="{FF2B5EF4-FFF2-40B4-BE49-F238E27FC236}">
                <a16:creationId xmlns:a16="http://schemas.microsoft.com/office/drawing/2014/main" id="{7581AE19-005B-4316-B2A5-36AABA3B0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3111500"/>
          <a:ext cx="407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6563" imgH="104887" progId="Equation.3">
                  <p:embed/>
                </p:oleObj>
              </mc:Choice>
              <mc:Fallback>
                <p:oleObj name="Equation" r:id="rId8" imgW="66563" imgH="104887" progId="Equation.3">
                  <p:embed/>
                  <p:pic>
                    <p:nvPicPr>
                      <p:cNvPr id="276486" name="Object 6">
                        <a:extLst>
                          <a:ext uri="{FF2B5EF4-FFF2-40B4-BE49-F238E27FC236}">
                            <a16:creationId xmlns:a16="http://schemas.microsoft.com/office/drawing/2014/main" id="{7581AE19-005B-4316-B2A5-36AABA3B0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111500"/>
                        <a:ext cx="407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7">
            <a:extLst>
              <a:ext uri="{FF2B5EF4-FFF2-40B4-BE49-F238E27FC236}">
                <a16:creationId xmlns:a16="http://schemas.microsoft.com/office/drawing/2014/main" id="{22D3FCA9-50E7-4E81-B1BA-2E254D975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7888" y="3111500"/>
          <a:ext cx="3667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7150" imgH="123713" progId="Equation.3">
                  <p:embed/>
                </p:oleObj>
              </mc:Choice>
              <mc:Fallback>
                <p:oleObj name="Equation" r:id="rId10" imgW="57150" imgH="123713" progId="Equation.3">
                  <p:embed/>
                  <p:pic>
                    <p:nvPicPr>
                      <p:cNvPr id="276487" name="Object 7">
                        <a:extLst>
                          <a:ext uri="{FF2B5EF4-FFF2-40B4-BE49-F238E27FC236}">
                            <a16:creationId xmlns:a16="http://schemas.microsoft.com/office/drawing/2014/main" id="{22D3FCA9-50E7-4E81-B1BA-2E254D975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7888" y="3111500"/>
                        <a:ext cx="3667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8" name="Object 8">
            <a:extLst>
              <a:ext uri="{FF2B5EF4-FFF2-40B4-BE49-F238E27FC236}">
                <a16:creationId xmlns:a16="http://schemas.microsoft.com/office/drawing/2014/main" id="{61A640D3-E172-427F-B55F-CB91E0671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2806700"/>
          <a:ext cx="4079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563" imgH="123713" progId="Equation.3">
                  <p:embed/>
                </p:oleObj>
              </mc:Choice>
              <mc:Fallback>
                <p:oleObj name="Equation" r:id="rId12" imgW="66563" imgH="123713" progId="Equation.3">
                  <p:embed/>
                  <p:pic>
                    <p:nvPicPr>
                      <p:cNvPr id="276488" name="Object 8">
                        <a:extLst>
                          <a:ext uri="{FF2B5EF4-FFF2-40B4-BE49-F238E27FC236}">
                            <a16:creationId xmlns:a16="http://schemas.microsoft.com/office/drawing/2014/main" id="{61A640D3-E172-427F-B55F-CB91E0671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806700"/>
                        <a:ext cx="4079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9" name="Object 9">
            <a:extLst>
              <a:ext uri="{FF2B5EF4-FFF2-40B4-BE49-F238E27FC236}">
                <a16:creationId xmlns:a16="http://schemas.microsoft.com/office/drawing/2014/main" id="{1B28D18D-20D3-4BC2-92F8-C57AA9063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2273300"/>
          <a:ext cx="4079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563" imgH="123713" progId="Equation.3">
                  <p:embed/>
                </p:oleObj>
              </mc:Choice>
              <mc:Fallback>
                <p:oleObj name="Equation" r:id="rId14" imgW="66563" imgH="123713" progId="Equation.3">
                  <p:embed/>
                  <p:pic>
                    <p:nvPicPr>
                      <p:cNvPr id="276489" name="Object 9">
                        <a:extLst>
                          <a:ext uri="{FF2B5EF4-FFF2-40B4-BE49-F238E27FC236}">
                            <a16:creationId xmlns:a16="http://schemas.microsoft.com/office/drawing/2014/main" id="{1B28D18D-20D3-4BC2-92F8-C57AA90633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273300"/>
                        <a:ext cx="4079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0" name="Object 10">
            <a:extLst>
              <a:ext uri="{FF2B5EF4-FFF2-40B4-BE49-F238E27FC236}">
                <a16:creationId xmlns:a16="http://schemas.microsoft.com/office/drawing/2014/main" id="{1474189F-2DAD-4051-A05B-EE02D99A5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273300"/>
          <a:ext cx="3667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7150" imgH="123713" progId="Equation.3">
                  <p:embed/>
                </p:oleObj>
              </mc:Choice>
              <mc:Fallback>
                <p:oleObj name="Equation" r:id="rId16" imgW="57150" imgH="123713" progId="Equation.3">
                  <p:embed/>
                  <p:pic>
                    <p:nvPicPr>
                      <p:cNvPr id="276490" name="Object 10">
                        <a:extLst>
                          <a:ext uri="{FF2B5EF4-FFF2-40B4-BE49-F238E27FC236}">
                            <a16:creationId xmlns:a16="http://schemas.microsoft.com/office/drawing/2014/main" id="{1474189F-2DAD-4051-A05B-EE02D99A5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273300"/>
                        <a:ext cx="366713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1" name="Object 11">
            <a:extLst>
              <a:ext uri="{FF2B5EF4-FFF2-40B4-BE49-F238E27FC236}">
                <a16:creationId xmlns:a16="http://schemas.microsoft.com/office/drawing/2014/main" id="{2DE806DA-C629-4827-AE97-67AFD8D447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5888" y="2349500"/>
          <a:ext cx="3667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7150" imgH="123713" progId="Equation.3">
                  <p:embed/>
                </p:oleObj>
              </mc:Choice>
              <mc:Fallback>
                <p:oleObj name="Equation" r:id="rId18" imgW="57150" imgH="123713" progId="Equation.3">
                  <p:embed/>
                  <p:pic>
                    <p:nvPicPr>
                      <p:cNvPr id="276491" name="Object 11">
                        <a:extLst>
                          <a:ext uri="{FF2B5EF4-FFF2-40B4-BE49-F238E27FC236}">
                            <a16:creationId xmlns:a16="http://schemas.microsoft.com/office/drawing/2014/main" id="{2DE806DA-C629-4827-AE97-67AFD8D447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888" y="2349500"/>
                        <a:ext cx="36671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2" name="Object 12">
            <a:extLst>
              <a:ext uri="{FF2B5EF4-FFF2-40B4-BE49-F238E27FC236}">
                <a16:creationId xmlns:a16="http://schemas.microsoft.com/office/drawing/2014/main" id="{F9C18F05-1D7B-425E-A107-B65087886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435100"/>
          <a:ext cx="5715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23713" imgH="123713" progId="Equation.3">
                  <p:embed/>
                </p:oleObj>
              </mc:Choice>
              <mc:Fallback>
                <p:oleObj name="Equation" r:id="rId20" imgW="123713" imgH="123713" progId="Equation.3">
                  <p:embed/>
                  <p:pic>
                    <p:nvPicPr>
                      <p:cNvPr id="276492" name="Object 12">
                        <a:extLst>
                          <a:ext uri="{FF2B5EF4-FFF2-40B4-BE49-F238E27FC236}">
                            <a16:creationId xmlns:a16="http://schemas.microsoft.com/office/drawing/2014/main" id="{F9C18F05-1D7B-425E-A107-B65087886F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435100"/>
                        <a:ext cx="5715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3" name="Object 13">
            <a:extLst>
              <a:ext uri="{FF2B5EF4-FFF2-40B4-BE49-F238E27FC236}">
                <a16:creationId xmlns:a16="http://schemas.microsoft.com/office/drawing/2014/main" id="{B1F1760E-B825-4C1B-999D-CC3671A5A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1428750"/>
          <a:ext cx="530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04887" imgH="104887" progId="Equation.3">
                  <p:embed/>
                </p:oleObj>
              </mc:Choice>
              <mc:Fallback>
                <p:oleObj name="Equation" r:id="rId22" imgW="104887" imgH="104887" progId="Equation.3">
                  <p:embed/>
                  <p:pic>
                    <p:nvPicPr>
                      <p:cNvPr id="276493" name="Object 13">
                        <a:extLst>
                          <a:ext uri="{FF2B5EF4-FFF2-40B4-BE49-F238E27FC236}">
                            <a16:creationId xmlns:a16="http://schemas.microsoft.com/office/drawing/2014/main" id="{B1F1760E-B825-4C1B-999D-CC3671A5A0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28750"/>
                        <a:ext cx="5302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494" name="Group 14">
            <a:extLst>
              <a:ext uri="{FF2B5EF4-FFF2-40B4-BE49-F238E27FC236}">
                <a16:creationId xmlns:a16="http://schemas.microsoft.com/office/drawing/2014/main" id="{0474A0AE-48B5-45BE-9ABD-5AF2A8CA5B34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143000"/>
            <a:ext cx="4191000" cy="3416300"/>
            <a:chOff x="2976" y="824"/>
            <a:chExt cx="2640" cy="2152"/>
          </a:xfrm>
        </p:grpSpPr>
        <p:sp>
          <p:nvSpPr>
            <p:cNvPr id="74797" name="Oval 15">
              <a:extLst>
                <a:ext uri="{FF2B5EF4-FFF2-40B4-BE49-F238E27FC236}">
                  <a16:creationId xmlns:a16="http://schemas.microsoft.com/office/drawing/2014/main" id="{63CDB216-6B1B-4561-89AA-61172209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123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4798" name="Object 16">
              <a:extLst>
                <a:ext uri="{FF2B5EF4-FFF2-40B4-BE49-F238E27FC236}">
                  <a16:creationId xmlns:a16="http://schemas.microsoft.com/office/drawing/2014/main" id="{C3EED329-BE2B-4A05-824F-8E2E22DA0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8" y="824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95138" imgH="104887" progId="Equation.3">
                    <p:embed/>
                  </p:oleObj>
                </mc:Choice>
                <mc:Fallback>
                  <p:oleObj name="Equation" r:id="rId24" imgW="95138" imgH="104887" progId="Equation.3">
                    <p:embed/>
                    <p:pic>
                      <p:nvPicPr>
                        <p:cNvPr id="74798" name="Object 16">
                          <a:extLst>
                            <a:ext uri="{FF2B5EF4-FFF2-40B4-BE49-F238E27FC236}">
                              <a16:creationId xmlns:a16="http://schemas.microsoft.com/office/drawing/2014/main" id="{C3EED329-BE2B-4A05-824F-8E2E22DA0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8" y="824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9" name="Object 17">
              <a:extLst>
                <a:ext uri="{FF2B5EF4-FFF2-40B4-BE49-F238E27FC236}">
                  <a16:creationId xmlns:a16="http://schemas.microsoft.com/office/drawing/2014/main" id="{3A1B720A-86B0-4AC4-93B8-6ADB746D50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4" y="838"/>
            <a:ext cx="4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95138" imgH="123713" progId="Equation.3">
                    <p:embed/>
                  </p:oleObj>
                </mc:Choice>
                <mc:Fallback>
                  <p:oleObj name="Equation" r:id="rId26" imgW="95138" imgH="123713" progId="Equation.3">
                    <p:embed/>
                    <p:pic>
                      <p:nvPicPr>
                        <p:cNvPr id="74799" name="Object 17">
                          <a:extLst>
                            <a:ext uri="{FF2B5EF4-FFF2-40B4-BE49-F238E27FC236}">
                              <a16:creationId xmlns:a16="http://schemas.microsoft.com/office/drawing/2014/main" id="{3A1B720A-86B0-4AC4-93B8-6ADB746D50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4" y="838"/>
                          <a:ext cx="40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0" name="Object 18">
              <a:extLst>
                <a:ext uri="{FF2B5EF4-FFF2-40B4-BE49-F238E27FC236}">
                  <a16:creationId xmlns:a16="http://schemas.microsoft.com/office/drawing/2014/main" id="{310CE909-1342-476B-AB01-5E2220431D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48" y="1440"/>
            <a:ext cx="4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104887" imgH="104887" progId="Equation.3">
                    <p:embed/>
                  </p:oleObj>
                </mc:Choice>
                <mc:Fallback>
                  <p:oleObj name="Equation" r:id="rId28" imgW="104887" imgH="104887" progId="Equation.3">
                    <p:embed/>
                    <p:pic>
                      <p:nvPicPr>
                        <p:cNvPr id="74800" name="Object 18">
                          <a:extLst>
                            <a:ext uri="{FF2B5EF4-FFF2-40B4-BE49-F238E27FC236}">
                              <a16:creationId xmlns:a16="http://schemas.microsoft.com/office/drawing/2014/main" id="{310CE909-1342-476B-AB01-5E2220431D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" y="1440"/>
                          <a:ext cx="4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1" name="Object 19">
              <a:extLst>
                <a:ext uri="{FF2B5EF4-FFF2-40B4-BE49-F238E27FC236}">
                  <a16:creationId xmlns:a16="http://schemas.microsoft.com/office/drawing/2014/main" id="{DA37D777-CA2F-4463-8065-965581641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1440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95138" imgH="104887" progId="Equation.3">
                    <p:embed/>
                  </p:oleObj>
                </mc:Choice>
                <mc:Fallback>
                  <p:oleObj name="Equation" r:id="rId30" imgW="95138" imgH="104887" progId="Equation.3">
                    <p:embed/>
                    <p:pic>
                      <p:nvPicPr>
                        <p:cNvPr id="74801" name="Object 19">
                          <a:extLst>
                            <a:ext uri="{FF2B5EF4-FFF2-40B4-BE49-F238E27FC236}">
                              <a16:creationId xmlns:a16="http://schemas.microsoft.com/office/drawing/2014/main" id="{DA37D777-CA2F-4463-8065-9655816412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440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802" name="Object 20">
              <a:extLst>
                <a:ext uri="{FF2B5EF4-FFF2-40B4-BE49-F238E27FC236}">
                  <a16:creationId xmlns:a16="http://schemas.microsoft.com/office/drawing/2014/main" id="{332BF14B-6F92-495E-9521-2B40B9DB1E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2640"/>
            <a:ext cx="43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104887" imgH="104887" progId="Equation.3">
                    <p:embed/>
                  </p:oleObj>
                </mc:Choice>
                <mc:Fallback>
                  <p:oleObj name="Equation" r:id="rId32" imgW="104887" imgH="104887" progId="Equation.3">
                    <p:embed/>
                    <p:pic>
                      <p:nvPicPr>
                        <p:cNvPr id="74802" name="Object 20">
                          <a:extLst>
                            <a:ext uri="{FF2B5EF4-FFF2-40B4-BE49-F238E27FC236}">
                              <a16:creationId xmlns:a16="http://schemas.microsoft.com/office/drawing/2014/main" id="{332BF14B-6F92-495E-9521-2B40B9DB1E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640"/>
                          <a:ext cx="43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03" name="AutoShape 21">
              <a:extLst>
                <a:ext uri="{FF2B5EF4-FFF2-40B4-BE49-F238E27FC236}">
                  <a16:creationId xmlns:a16="http://schemas.microsoft.com/office/drawing/2014/main" id="{11606807-BCE1-4D7B-BEB1-26164DAFE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92"/>
              <a:ext cx="1104" cy="62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04" name="Line 22">
              <a:extLst>
                <a:ext uri="{FF2B5EF4-FFF2-40B4-BE49-F238E27FC236}">
                  <a16:creationId xmlns:a16="http://schemas.microsoft.com/office/drawing/2014/main" id="{55EC7BD7-D1C5-45C5-988D-5DD64B3E4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1292"/>
              <a:ext cx="1104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5" name="Line 23">
              <a:extLst>
                <a:ext uri="{FF2B5EF4-FFF2-40B4-BE49-F238E27FC236}">
                  <a16:creationId xmlns:a16="http://schemas.microsoft.com/office/drawing/2014/main" id="{A624093D-3CD7-491D-8AF8-6CA4894C4B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1292"/>
              <a:ext cx="1104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6" name="Line 24">
              <a:extLst>
                <a:ext uri="{FF2B5EF4-FFF2-40B4-BE49-F238E27FC236}">
                  <a16:creationId xmlns:a16="http://schemas.microsoft.com/office/drawing/2014/main" id="{A9FC410B-26C7-4097-8580-33448914F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292"/>
              <a:ext cx="22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7" name="Freeform 25">
              <a:extLst>
                <a:ext uri="{FF2B5EF4-FFF2-40B4-BE49-F238E27FC236}">
                  <a16:creationId xmlns:a16="http://schemas.microsoft.com/office/drawing/2014/main" id="{4066F6C2-5952-4CB7-A704-377EBC933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1292"/>
              <a:ext cx="1192" cy="1248"/>
            </a:xfrm>
            <a:custGeom>
              <a:avLst/>
              <a:gdLst>
                <a:gd name="T0" fmla="*/ 88 w 1192"/>
                <a:gd name="T1" fmla="*/ 0 h 1248"/>
                <a:gd name="T2" fmla="*/ 184 w 1192"/>
                <a:gd name="T3" fmla="*/ 816 h 1248"/>
                <a:gd name="T4" fmla="*/ 1192 w 1192"/>
                <a:gd name="T5" fmla="*/ 1248 h 1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2" h="1248">
                  <a:moveTo>
                    <a:pt x="88" y="0"/>
                  </a:moveTo>
                  <a:cubicBezTo>
                    <a:pt x="44" y="304"/>
                    <a:pt x="0" y="608"/>
                    <a:pt x="184" y="816"/>
                  </a:cubicBezTo>
                  <a:cubicBezTo>
                    <a:pt x="368" y="1024"/>
                    <a:pt x="1024" y="1176"/>
                    <a:pt x="1192" y="124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8" name="Freeform 26">
              <a:extLst>
                <a:ext uri="{FF2B5EF4-FFF2-40B4-BE49-F238E27FC236}">
                  <a16:creationId xmlns:a16="http://schemas.microsoft.com/office/drawing/2014/main" id="{2C9917E5-0872-4106-913C-F8378E1A4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" y="1292"/>
              <a:ext cx="1192" cy="1248"/>
            </a:xfrm>
            <a:custGeom>
              <a:avLst/>
              <a:gdLst>
                <a:gd name="T0" fmla="*/ 1104 w 1192"/>
                <a:gd name="T1" fmla="*/ 0 h 1248"/>
                <a:gd name="T2" fmla="*/ 1008 w 1192"/>
                <a:gd name="T3" fmla="*/ 768 h 1248"/>
                <a:gd name="T4" fmla="*/ 0 w 1192"/>
                <a:gd name="T5" fmla="*/ 1248 h 1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2" h="1248">
                  <a:moveTo>
                    <a:pt x="1104" y="0"/>
                  </a:moveTo>
                  <a:cubicBezTo>
                    <a:pt x="1148" y="280"/>
                    <a:pt x="1192" y="560"/>
                    <a:pt x="1008" y="768"/>
                  </a:cubicBezTo>
                  <a:cubicBezTo>
                    <a:pt x="824" y="976"/>
                    <a:pt x="168" y="1168"/>
                    <a:pt x="0" y="124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9" name="Oval 27">
              <a:extLst>
                <a:ext uri="{FF2B5EF4-FFF2-40B4-BE49-F238E27FC236}">
                  <a16:creationId xmlns:a16="http://schemas.microsoft.com/office/drawing/2014/main" id="{EEC215EE-42A0-40E6-B475-415937ACC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1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0" name="Oval 28">
              <a:extLst>
                <a:ext uri="{FF2B5EF4-FFF2-40B4-BE49-F238E27FC236}">
                  <a16:creationId xmlns:a16="http://schemas.microsoft.com/office/drawing/2014/main" id="{B7C35D40-DA61-40D7-86C9-0D777FF2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86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1" name="Oval 29">
              <a:extLst>
                <a:ext uri="{FF2B5EF4-FFF2-40B4-BE49-F238E27FC236}">
                  <a16:creationId xmlns:a16="http://schemas.microsoft.com/office/drawing/2014/main" id="{0686D135-56B5-493D-AD06-AD5B3311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183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812" name="Oval 30">
              <a:extLst>
                <a:ext uri="{FF2B5EF4-FFF2-40B4-BE49-F238E27FC236}">
                  <a16:creationId xmlns:a16="http://schemas.microsoft.com/office/drawing/2014/main" id="{C8417E7C-7ECF-4F86-8F8F-FA42745D0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4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74813" name="Object 31">
              <a:extLst>
                <a:ext uri="{FF2B5EF4-FFF2-40B4-BE49-F238E27FC236}">
                  <a16:creationId xmlns:a16="http://schemas.microsoft.com/office/drawing/2014/main" id="{F6CB032D-1D27-42E7-A0B7-4010779AD1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824"/>
            <a:ext cx="40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95138" imgH="104887" progId="Equation.3">
                    <p:embed/>
                  </p:oleObj>
                </mc:Choice>
                <mc:Fallback>
                  <p:oleObj name="Equation" r:id="rId34" imgW="95138" imgH="104887" progId="Equation.3">
                    <p:embed/>
                    <p:pic>
                      <p:nvPicPr>
                        <p:cNvPr id="74813" name="Object 31">
                          <a:extLst>
                            <a:ext uri="{FF2B5EF4-FFF2-40B4-BE49-F238E27FC236}">
                              <a16:creationId xmlns:a16="http://schemas.microsoft.com/office/drawing/2014/main" id="{F6CB032D-1D27-42E7-A0B7-4010779AD1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24"/>
                          <a:ext cx="40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14" name="Oval 32">
              <a:extLst>
                <a:ext uri="{FF2B5EF4-FFF2-40B4-BE49-F238E27FC236}">
                  <a16:creationId xmlns:a16="http://schemas.microsoft.com/office/drawing/2014/main" id="{7CBA6479-D98A-491E-ACA6-54629D3A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513" name="Group 33">
            <a:extLst>
              <a:ext uri="{FF2B5EF4-FFF2-40B4-BE49-F238E27FC236}">
                <a16:creationId xmlns:a16="http://schemas.microsoft.com/office/drawing/2014/main" id="{91657A44-3B36-4374-8B2F-A3187F930B6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47800"/>
            <a:ext cx="3451225" cy="3130550"/>
            <a:chOff x="432" y="1200"/>
            <a:chExt cx="2174" cy="1972"/>
          </a:xfrm>
        </p:grpSpPr>
        <p:sp>
          <p:nvSpPr>
            <p:cNvPr id="74770" name="Line 34">
              <a:extLst>
                <a:ext uri="{FF2B5EF4-FFF2-40B4-BE49-F238E27FC236}">
                  <a16:creationId xmlns:a16="http://schemas.microsoft.com/office/drawing/2014/main" id="{945B0FC1-2E0F-4AAE-A693-4C722BE6C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200"/>
              <a:ext cx="2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1" name="Line 35">
              <a:extLst>
                <a:ext uri="{FF2B5EF4-FFF2-40B4-BE49-F238E27FC236}">
                  <a16:creationId xmlns:a16="http://schemas.microsoft.com/office/drawing/2014/main" id="{E0B785E2-5866-43F0-81FD-5606102C6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2" name="Line 36">
              <a:extLst>
                <a:ext uri="{FF2B5EF4-FFF2-40B4-BE49-F238E27FC236}">
                  <a16:creationId xmlns:a16="http://schemas.microsoft.com/office/drawing/2014/main" id="{96A85799-31DD-49AD-8951-11D58947A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3" name="Line 37">
              <a:extLst>
                <a:ext uri="{FF2B5EF4-FFF2-40B4-BE49-F238E27FC236}">
                  <a16:creationId xmlns:a16="http://schemas.microsoft.com/office/drawing/2014/main" id="{453FF453-12FC-4821-A309-6280F55E6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4" name="Line 38">
              <a:extLst>
                <a:ext uri="{FF2B5EF4-FFF2-40B4-BE49-F238E27FC236}">
                  <a16:creationId xmlns:a16="http://schemas.microsoft.com/office/drawing/2014/main" id="{147B3016-359D-417A-A2E9-B057733FB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5" name="Line 39">
              <a:extLst>
                <a:ext uri="{FF2B5EF4-FFF2-40B4-BE49-F238E27FC236}">
                  <a16:creationId xmlns:a16="http://schemas.microsoft.com/office/drawing/2014/main" id="{1E6C474B-B964-4219-B821-DD6492D02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20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6" name="Line 40">
              <a:extLst>
                <a:ext uri="{FF2B5EF4-FFF2-40B4-BE49-F238E27FC236}">
                  <a16:creationId xmlns:a16="http://schemas.microsoft.com/office/drawing/2014/main" id="{69D2E0AB-AE60-433F-9B0B-37EF123F8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7" name="Line 41">
              <a:extLst>
                <a:ext uri="{FF2B5EF4-FFF2-40B4-BE49-F238E27FC236}">
                  <a16:creationId xmlns:a16="http://schemas.microsoft.com/office/drawing/2014/main" id="{E6B726A1-C049-4864-A698-FB65ED2FB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8" name="Line 42">
              <a:extLst>
                <a:ext uri="{FF2B5EF4-FFF2-40B4-BE49-F238E27FC236}">
                  <a16:creationId xmlns:a16="http://schemas.microsoft.com/office/drawing/2014/main" id="{6B8DFBEF-D6CC-4621-9840-0CEAD8C50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79" name="Line 43">
              <a:extLst>
                <a:ext uri="{FF2B5EF4-FFF2-40B4-BE49-F238E27FC236}">
                  <a16:creationId xmlns:a16="http://schemas.microsoft.com/office/drawing/2014/main" id="{86320A04-E2BF-4F17-81F2-C514617B3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0" name="Line 44">
              <a:extLst>
                <a:ext uri="{FF2B5EF4-FFF2-40B4-BE49-F238E27FC236}">
                  <a16:creationId xmlns:a16="http://schemas.microsoft.com/office/drawing/2014/main" id="{6FD49010-1F42-4504-AC89-60C7CCB13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1" name="Line 45">
              <a:extLst>
                <a:ext uri="{FF2B5EF4-FFF2-40B4-BE49-F238E27FC236}">
                  <a16:creationId xmlns:a16="http://schemas.microsoft.com/office/drawing/2014/main" id="{D295CCB6-DB47-4FD9-BA99-56B4A613F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2" name="Line 46">
              <a:extLst>
                <a:ext uri="{FF2B5EF4-FFF2-40B4-BE49-F238E27FC236}">
                  <a16:creationId xmlns:a16="http://schemas.microsoft.com/office/drawing/2014/main" id="{CE68751C-5ADD-465E-84E6-399CB18FC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54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3" name="Line 47">
              <a:extLst>
                <a:ext uri="{FF2B5EF4-FFF2-40B4-BE49-F238E27FC236}">
                  <a16:creationId xmlns:a16="http://schemas.microsoft.com/office/drawing/2014/main" id="{285E489C-A44C-4963-B396-6FD17AD61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54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4" name="Line 48">
              <a:extLst>
                <a:ext uri="{FF2B5EF4-FFF2-40B4-BE49-F238E27FC236}">
                  <a16:creationId xmlns:a16="http://schemas.microsoft.com/office/drawing/2014/main" id="{E9985869-1FA9-4034-A749-BB4850611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" y="1968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5" name="Line 49">
              <a:extLst>
                <a:ext uri="{FF2B5EF4-FFF2-40B4-BE49-F238E27FC236}">
                  <a16:creationId xmlns:a16="http://schemas.microsoft.com/office/drawing/2014/main" id="{403B26CE-9759-4264-B8AC-04DC86C3C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968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6" name="Line 50">
              <a:extLst>
                <a:ext uri="{FF2B5EF4-FFF2-40B4-BE49-F238E27FC236}">
                  <a16:creationId xmlns:a16="http://schemas.microsoft.com/office/drawing/2014/main" id="{C859DC5D-8F9F-4DB6-9BBC-96AF803A3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44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7" name="Line 51">
              <a:extLst>
                <a:ext uri="{FF2B5EF4-FFF2-40B4-BE49-F238E27FC236}">
                  <a16:creationId xmlns:a16="http://schemas.microsoft.com/office/drawing/2014/main" id="{3F2B78AA-31F2-4389-995B-37816049E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68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8" name="Line 52">
              <a:extLst>
                <a:ext uri="{FF2B5EF4-FFF2-40B4-BE49-F238E27FC236}">
                  <a16:creationId xmlns:a16="http://schemas.microsoft.com/office/drawing/2014/main" id="{C5C422FC-575A-47C4-A4CB-DFBCC7D09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96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9" name="Line 53">
              <a:extLst>
                <a:ext uri="{FF2B5EF4-FFF2-40B4-BE49-F238E27FC236}">
                  <a16:creationId xmlns:a16="http://schemas.microsoft.com/office/drawing/2014/main" id="{327FB750-A9E6-426D-86E6-634046656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" y="19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0" name="Line 54">
              <a:extLst>
                <a:ext uri="{FF2B5EF4-FFF2-40B4-BE49-F238E27FC236}">
                  <a16:creationId xmlns:a16="http://schemas.microsoft.com/office/drawing/2014/main" id="{278ACAE8-0E77-47BD-9576-2A7B6EDF3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" y="235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4791" name="Object 55">
              <a:extLst>
                <a:ext uri="{FF2B5EF4-FFF2-40B4-BE49-F238E27FC236}">
                  <a16:creationId xmlns:a16="http://schemas.microsoft.com/office/drawing/2014/main" id="{A5AF22A1-A504-458B-9E00-AF653C811C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4" y="1344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95138" imgH="104887" progId="Equation.3">
                    <p:embed/>
                  </p:oleObj>
                </mc:Choice>
                <mc:Fallback>
                  <p:oleObj name="Equation" r:id="rId36" imgW="95138" imgH="104887" progId="Equation.3">
                    <p:embed/>
                    <p:pic>
                      <p:nvPicPr>
                        <p:cNvPr id="74791" name="Object 55">
                          <a:extLst>
                            <a:ext uri="{FF2B5EF4-FFF2-40B4-BE49-F238E27FC236}">
                              <a16:creationId xmlns:a16="http://schemas.microsoft.com/office/drawing/2014/main" id="{A5AF22A1-A504-458B-9E00-AF653C811C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1344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2" name="Object 56">
              <a:extLst>
                <a:ext uri="{FF2B5EF4-FFF2-40B4-BE49-F238E27FC236}">
                  <a16:creationId xmlns:a16="http://schemas.microsoft.com/office/drawing/2014/main" id="{821392D0-708D-4076-A3A2-B0E72F56F0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1392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95138" imgH="104887" progId="Equation.3">
                    <p:embed/>
                  </p:oleObj>
                </mc:Choice>
                <mc:Fallback>
                  <p:oleObj name="Equation" r:id="rId38" imgW="95138" imgH="104887" progId="Equation.3">
                    <p:embed/>
                    <p:pic>
                      <p:nvPicPr>
                        <p:cNvPr id="74792" name="Object 56">
                          <a:extLst>
                            <a:ext uri="{FF2B5EF4-FFF2-40B4-BE49-F238E27FC236}">
                              <a16:creationId xmlns:a16="http://schemas.microsoft.com/office/drawing/2014/main" id="{821392D0-708D-4076-A3A2-B0E72F56F0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392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3" name="Object 57">
              <a:extLst>
                <a:ext uri="{FF2B5EF4-FFF2-40B4-BE49-F238E27FC236}">
                  <a16:creationId xmlns:a16="http://schemas.microsoft.com/office/drawing/2014/main" id="{42F05FEA-6CF4-4D51-B9CA-CCD7746606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1392"/>
            <a:ext cx="402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95138" imgH="123713" progId="Equation.3">
                    <p:embed/>
                  </p:oleObj>
                </mc:Choice>
                <mc:Fallback>
                  <p:oleObj name="Equation" r:id="rId40" imgW="95138" imgH="123713" progId="Equation.3">
                    <p:embed/>
                    <p:pic>
                      <p:nvPicPr>
                        <p:cNvPr id="74793" name="Object 57">
                          <a:extLst>
                            <a:ext uri="{FF2B5EF4-FFF2-40B4-BE49-F238E27FC236}">
                              <a16:creationId xmlns:a16="http://schemas.microsoft.com/office/drawing/2014/main" id="{42F05FEA-6CF4-4D51-B9CA-CCD7746606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392"/>
                          <a:ext cx="402" cy="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4" name="Object 58">
              <a:extLst>
                <a:ext uri="{FF2B5EF4-FFF2-40B4-BE49-F238E27FC236}">
                  <a16:creationId xmlns:a16="http://schemas.microsoft.com/office/drawing/2014/main" id="{F8C45DBD-64CE-457C-AD3D-AF358AB32A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016"/>
            <a:ext cx="436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104887" imgH="104887" progId="Equation.3">
                    <p:embed/>
                  </p:oleObj>
                </mc:Choice>
                <mc:Fallback>
                  <p:oleObj name="Equation" r:id="rId42" imgW="104887" imgH="104887" progId="Equation.3">
                    <p:embed/>
                    <p:pic>
                      <p:nvPicPr>
                        <p:cNvPr id="74794" name="Object 58">
                          <a:extLst>
                            <a:ext uri="{FF2B5EF4-FFF2-40B4-BE49-F238E27FC236}">
                              <a16:creationId xmlns:a16="http://schemas.microsoft.com/office/drawing/2014/main" id="{F8C45DBD-64CE-457C-AD3D-AF358AB32A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016"/>
                          <a:ext cx="436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5" name="Object 59">
              <a:extLst>
                <a:ext uri="{FF2B5EF4-FFF2-40B4-BE49-F238E27FC236}">
                  <a16:creationId xmlns:a16="http://schemas.microsoft.com/office/drawing/2014/main" id="{7FFFB1C0-6AFF-4487-8ED9-870BEA8D1A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016"/>
            <a:ext cx="402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95138" imgH="104887" progId="Equation.3">
                    <p:embed/>
                  </p:oleObj>
                </mc:Choice>
                <mc:Fallback>
                  <p:oleObj name="Equation" r:id="rId44" imgW="95138" imgH="104887" progId="Equation.3">
                    <p:embed/>
                    <p:pic>
                      <p:nvPicPr>
                        <p:cNvPr id="74795" name="Object 59">
                          <a:extLst>
                            <a:ext uri="{FF2B5EF4-FFF2-40B4-BE49-F238E27FC236}">
                              <a16:creationId xmlns:a16="http://schemas.microsoft.com/office/drawing/2014/main" id="{7FFFB1C0-6AFF-4487-8ED9-870BEA8D1A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016"/>
                          <a:ext cx="402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96" name="Object 60">
              <a:extLst>
                <a:ext uri="{FF2B5EF4-FFF2-40B4-BE49-F238E27FC236}">
                  <a16:creationId xmlns:a16="http://schemas.microsoft.com/office/drawing/2014/main" id="{79C896A1-CB53-427C-A5AF-84FD39172A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2736"/>
            <a:ext cx="436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104887" imgH="104887" progId="Equation.3">
                    <p:embed/>
                  </p:oleObj>
                </mc:Choice>
                <mc:Fallback>
                  <p:oleObj name="Equation" r:id="rId46" imgW="104887" imgH="104887" progId="Equation.3">
                    <p:embed/>
                    <p:pic>
                      <p:nvPicPr>
                        <p:cNvPr id="74796" name="Object 60">
                          <a:extLst>
                            <a:ext uri="{FF2B5EF4-FFF2-40B4-BE49-F238E27FC236}">
                              <a16:creationId xmlns:a16="http://schemas.microsoft.com/office/drawing/2014/main" id="{79C896A1-CB53-427C-A5AF-84FD39172A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2736"/>
                          <a:ext cx="436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41" name="Text Box 61">
            <a:extLst>
              <a:ext uri="{FF2B5EF4-FFF2-40B4-BE49-F238E27FC236}">
                <a16:creationId xmlns:a16="http://schemas.microsoft.com/office/drawing/2014/main" id="{D16F49CA-13EE-4B0E-A46D-5FFDC8E2B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953000"/>
            <a:ext cx="4997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b="1" dirty="0">
                <a:latin typeface="宋体" panose="02010600030101010101" pitchFamily="2" charset="-122"/>
              </a:rPr>
              <a:t>能否从任意一个房间或外面出发，不重复地通过每一个房门？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276542" name="Rectangle 62">
            <a:extLst>
              <a:ext uri="{FF2B5EF4-FFF2-40B4-BE49-F238E27FC236}">
                <a16:creationId xmlns:a16="http://schemas.microsoft.com/office/drawing/2014/main" id="{0FED6F24-8664-461C-9159-36FA1F63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5170879"/>
            <a:ext cx="1371600" cy="477054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"/>
                                        <p:tgtEl>
                                          <p:spTgt spid="27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1" grpId="0" autoUpdateAnimBg="0"/>
      <p:bldP spid="27654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B1E64B-D438-E54B-F8D7-7F6FC3D93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" y="0"/>
            <a:ext cx="9140428" cy="6858000"/>
          </a:xfrm>
          <a:prstGeom prst="rect">
            <a:avLst/>
          </a:prstGeom>
        </p:spPr>
      </p:pic>
      <p:sp>
        <p:nvSpPr>
          <p:cNvPr id="75778" name="Rectangle 2">
            <a:extLst>
              <a:ext uri="{FF2B5EF4-FFF2-40B4-BE49-F238E27FC236}">
                <a16:creationId xmlns:a16="http://schemas.microsoft.com/office/drawing/2014/main" id="{7EE2E775-2B46-4475-8F2A-B6E1C3262B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72088" y="211182"/>
            <a:ext cx="6121400" cy="417513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例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走遍花径</a:t>
            </a:r>
          </a:p>
        </p:txBody>
      </p:sp>
      <p:grpSp>
        <p:nvGrpSpPr>
          <p:cNvPr id="277507" name="Group 3">
            <a:extLst>
              <a:ext uri="{FF2B5EF4-FFF2-40B4-BE49-F238E27FC236}">
                <a16:creationId xmlns:a16="http://schemas.microsoft.com/office/drawing/2014/main" id="{C2A11D6B-C72C-4A33-80D9-62DCFE90089B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965325"/>
            <a:ext cx="3371850" cy="3124200"/>
            <a:chOff x="2868" y="864"/>
            <a:chExt cx="2124" cy="1968"/>
          </a:xfrm>
        </p:grpSpPr>
        <p:sp>
          <p:nvSpPr>
            <p:cNvPr id="75793" name="Rectangle 4">
              <a:extLst>
                <a:ext uri="{FF2B5EF4-FFF2-40B4-BE49-F238E27FC236}">
                  <a16:creationId xmlns:a16="http://schemas.microsoft.com/office/drawing/2014/main" id="{04E7289B-1E4B-4749-A126-86D866B1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912"/>
              <a:ext cx="2016" cy="18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4" name="Line 5">
              <a:extLst>
                <a:ext uri="{FF2B5EF4-FFF2-40B4-BE49-F238E27FC236}">
                  <a16:creationId xmlns:a16="http://schemas.microsoft.com/office/drawing/2014/main" id="{E54D8AB1-72BD-4FDA-A6AB-8E6EA0D198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8" y="912"/>
              <a:ext cx="1008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5" name="Line 6">
              <a:extLst>
                <a:ext uri="{FF2B5EF4-FFF2-40B4-BE49-F238E27FC236}">
                  <a16:creationId xmlns:a16="http://schemas.microsoft.com/office/drawing/2014/main" id="{8FFCE0AE-9CF4-4D52-8868-DB58F29F2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912"/>
              <a:ext cx="1008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6" name="Line 7">
              <a:extLst>
                <a:ext uri="{FF2B5EF4-FFF2-40B4-BE49-F238E27FC236}">
                  <a16:creationId xmlns:a16="http://schemas.microsoft.com/office/drawing/2014/main" id="{B0E90EF9-9F93-414C-88A7-BB00B4AA1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824"/>
              <a:ext cx="1008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7" name="Line 8">
              <a:extLst>
                <a:ext uri="{FF2B5EF4-FFF2-40B4-BE49-F238E27FC236}">
                  <a16:creationId xmlns:a16="http://schemas.microsoft.com/office/drawing/2014/main" id="{DFAA4364-CA98-49E3-97C9-067C0FCD3D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824"/>
              <a:ext cx="1008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8" name="Line 9">
              <a:extLst>
                <a:ext uri="{FF2B5EF4-FFF2-40B4-BE49-F238E27FC236}">
                  <a16:creationId xmlns:a16="http://schemas.microsoft.com/office/drawing/2014/main" id="{47E5BBC9-2D90-4C4A-AEB8-EF776542E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2" y="1392"/>
              <a:ext cx="0" cy="91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9" name="Line 10">
              <a:extLst>
                <a:ext uri="{FF2B5EF4-FFF2-40B4-BE49-F238E27FC236}">
                  <a16:creationId xmlns:a16="http://schemas.microsoft.com/office/drawing/2014/main" id="{B6C22C0F-EA9F-44BA-A06A-4BFB1CEA3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304"/>
              <a:ext cx="105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0" name="Line 11">
              <a:extLst>
                <a:ext uri="{FF2B5EF4-FFF2-40B4-BE49-F238E27FC236}">
                  <a16:creationId xmlns:a16="http://schemas.microsoft.com/office/drawing/2014/main" id="{E16ADE02-0729-48D6-A6E0-E9B3EA27D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0" y="1358"/>
              <a:ext cx="0" cy="9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1" name="Line 12">
              <a:extLst>
                <a:ext uri="{FF2B5EF4-FFF2-40B4-BE49-F238E27FC236}">
                  <a16:creationId xmlns:a16="http://schemas.microsoft.com/office/drawing/2014/main" id="{0A8A7CF2-4201-4F92-ADA7-A522C7BAC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378"/>
              <a:ext cx="100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2" name="Line 13">
              <a:extLst>
                <a:ext uri="{FF2B5EF4-FFF2-40B4-BE49-F238E27FC236}">
                  <a16:creationId xmlns:a16="http://schemas.microsoft.com/office/drawing/2014/main" id="{29F75EF9-A26A-4D80-A6B7-2EF32FD64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1392"/>
              <a:ext cx="528" cy="4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3" name="Line 14">
              <a:extLst>
                <a:ext uri="{FF2B5EF4-FFF2-40B4-BE49-F238E27FC236}">
                  <a16:creationId xmlns:a16="http://schemas.microsoft.com/office/drawing/2014/main" id="{AEC78654-69F0-49B1-A3CB-9D65CCC8A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2" y="1378"/>
              <a:ext cx="528" cy="4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4" name="Line 15">
              <a:extLst>
                <a:ext uri="{FF2B5EF4-FFF2-40B4-BE49-F238E27FC236}">
                  <a16:creationId xmlns:a16="http://schemas.microsoft.com/office/drawing/2014/main" id="{AED70BD6-DFF7-4363-A465-99DF17594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24"/>
              <a:ext cx="528" cy="4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5" name="Line 16">
              <a:extLst>
                <a:ext uri="{FF2B5EF4-FFF2-40B4-BE49-F238E27FC236}">
                  <a16:creationId xmlns:a16="http://schemas.microsoft.com/office/drawing/2014/main" id="{35D83C93-9D57-4D74-B60B-8ED22455E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824"/>
              <a:ext cx="528" cy="48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6" name="Line 17">
              <a:extLst>
                <a:ext uri="{FF2B5EF4-FFF2-40B4-BE49-F238E27FC236}">
                  <a16:creationId xmlns:a16="http://schemas.microsoft.com/office/drawing/2014/main" id="{1FE428EC-3266-4F31-AC40-6F6DEC953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1392"/>
              <a:ext cx="48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7" name="Line 18">
              <a:extLst>
                <a:ext uri="{FF2B5EF4-FFF2-40B4-BE49-F238E27FC236}">
                  <a16:creationId xmlns:a16="http://schemas.microsoft.com/office/drawing/2014/main" id="{B64973FE-1DE0-4790-92D9-51BB63A83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1680"/>
              <a:ext cx="48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8" name="Line 19">
              <a:extLst>
                <a:ext uri="{FF2B5EF4-FFF2-40B4-BE49-F238E27FC236}">
                  <a16:creationId xmlns:a16="http://schemas.microsoft.com/office/drawing/2014/main" id="{0FAF55FC-2357-4478-AA74-91C11DF74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92"/>
              <a:ext cx="48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09" name="Line 20">
              <a:extLst>
                <a:ext uri="{FF2B5EF4-FFF2-40B4-BE49-F238E27FC236}">
                  <a16:creationId xmlns:a16="http://schemas.microsoft.com/office/drawing/2014/main" id="{926FE011-A064-44AE-8BF0-4C9E29A7E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80"/>
              <a:ext cx="48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0" name="Line 21">
              <a:extLst>
                <a:ext uri="{FF2B5EF4-FFF2-40B4-BE49-F238E27FC236}">
                  <a16:creationId xmlns:a16="http://schemas.microsoft.com/office/drawing/2014/main" id="{51ED03B4-2113-462C-9464-69BC0B573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824"/>
              <a:ext cx="480" cy="9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1" name="Line 22">
              <a:extLst>
                <a:ext uri="{FF2B5EF4-FFF2-40B4-BE49-F238E27FC236}">
                  <a16:creationId xmlns:a16="http://schemas.microsoft.com/office/drawing/2014/main" id="{CE42B3D3-FF18-4003-BFEB-5116B09D2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920"/>
              <a:ext cx="48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2" name="Line 23">
              <a:extLst>
                <a:ext uri="{FF2B5EF4-FFF2-40B4-BE49-F238E27FC236}">
                  <a16:creationId xmlns:a16="http://schemas.microsoft.com/office/drawing/2014/main" id="{1207AF91-FC48-43B7-A476-AA63A311F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1824"/>
              <a:ext cx="432" cy="9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3" name="Line 24">
              <a:extLst>
                <a:ext uri="{FF2B5EF4-FFF2-40B4-BE49-F238E27FC236}">
                  <a16:creationId xmlns:a16="http://schemas.microsoft.com/office/drawing/2014/main" id="{96791B0F-AAEA-4E0D-ABF6-E8914DBB5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920"/>
              <a:ext cx="96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4" name="Oval 25">
              <a:extLst>
                <a:ext uri="{FF2B5EF4-FFF2-40B4-BE49-F238E27FC236}">
                  <a16:creationId xmlns:a16="http://schemas.microsoft.com/office/drawing/2014/main" id="{83E78D5F-F77E-4D85-AC5C-2B2E4D2DC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7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5" name="Oval 26">
              <a:extLst>
                <a:ext uri="{FF2B5EF4-FFF2-40B4-BE49-F238E27FC236}">
                  <a16:creationId xmlns:a16="http://schemas.microsoft.com/office/drawing/2014/main" id="{FE46A855-F7A1-4112-AADE-CA75D5CDE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6" name="Oval 27">
              <a:extLst>
                <a:ext uri="{FF2B5EF4-FFF2-40B4-BE49-F238E27FC236}">
                  <a16:creationId xmlns:a16="http://schemas.microsoft.com/office/drawing/2014/main" id="{EC0F47E9-5841-4E1E-BCC2-5B7DAEE0A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2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7" name="Oval 28">
              <a:extLst>
                <a:ext uri="{FF2B5EF4-FFF2-40B4-BE49-F238E27FC236}">
                  <a16:creationId xmlns:a16="http://schemas.microsoft.com/office/drawing/2014/main" id="{536255FD-4DB9-4D5C-99FC-E1DA68EE5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8" name="Oval 29">
              <a:extLst>
                <a:ext uri="{FF2B5EF4-FFF2-40B4-BE49-F238E27FC236}">
                  <a16:creationId xmlns:a16="http://schemas.microsoft.com/office/drawing/2014/main" id="{3452C22A-E4DB-4078-B060-4F85CB551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19" name="Oval 30">
              <a:extLst>
                <a:ext uri="{FF2B5EF4-FFF2-40B4-BE49-F238E27FC236}">
                  <a16:creationId xmlns:a16="http://schemas.microsoft.com/office/drawing/2014/main" id="{A3BF8555-1B33-4C22-8D32-9B860BF8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0" name="Oval 31">
              <a:extLst>
                <a:ext uri="{FF2B5EF4-FFF2-40B4-BE49-F238E27FC236}">
                  <a16:creationId xmlns:a16="http://schemas.microsoft.com/office/drawing/2014/main" id="{3FF78DA4-B4A3-4A83-8113-4CA966B2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7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1" name="Oval 32">
              <a:extLst>
                <a:ext uri="{FF2B5EF4-FFF2-40B4-BE49-F238E27FC236}">
                  <a16:creationId xmlns:a16="http://schemas.microsoft.com/office/drawing/2014/main" id="{C5E641AD-ED5F-45B8-84C6-176B9C9F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2" name="Oval 33">
              <a:extLst>
                <a:ext uri="{FF2B5EF4-FFF2-40B4-BE49-F238E27FC236}">
                  <a16:creationId xmlns:a16="http://schemas.microsoft.com/office/drawing/2014/main" id="{BFCE10F5-6035-4203-9C7B-B4B2083D9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16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3" name="Oval 34">
              <a:extLst>
                <a:ext uri="{FF2B5EF4-FFF2-40B4-BE49-F238E27FC236}">
                  <a16:creationId xmlns:a16="http://schemas.microsoft.com/office/drawing/2014/main" id="{CA1A9D9E-89F4-45EA-91AD-CBC42EE7E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86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4" name="Oval 35">
              <a:extLst>
                <a:ext uri="{FF2B5EF4-FFF2-40B4-BE49-F238E27FC236}">
                  <a16:creationId xmlns:a16="http://schemas.microsoft.com/office/drawing/2014/main" id="{107DC729-B0AA-49AE-9A19-55E59A578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5" name="Oval 36">
              <a:extLst>
                <a:ext uri="{FF2B5EF4-FFF2-40B4-BE49-F238E27FC236}">
                  <a16:creationId xmlns:a16="http://schemas.microsoft.com/office/drawing/2014/main" id="{4879BA7B-DE9D-4CDB-9AB0-BEDAFBCAA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6" name="Oval 37">
              <a:extLst>
                <a:ext uri="{FF2B5EF4-FFF2-40B4-BE49-F238E27FC236}">
                  <a16:creationId xmlns:a16="http://schemas.microsoft.com/office/drawing/2014/main" id="{6A00B0F2-277A-4406-B193-354F688DB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73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7" name="Oval 38">
              <a:extLst>
                <a:ext uri="{FF2B5EF4-FFF2-40B4-BE49-F238E27FC236}">
                  <a16:creationId xmlns:a16="http://schemas.microsoft.com/office/drawing/2014/main" id="{F6F6FD9D-ADE9-40BD-8471-783D63B91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22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8" name="Oval 39">
              <a:extLst>
                <a:ext uri="{FF2B5EF4-FFF2-40B4-BE49-F238E27FC236}">
                  <a16:creationId xmlns:a16="http://schemas.microsoft.com/office/drawing/2014/main" id="{F22DE011-E248-421C-A3D0-FD95885A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17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29" name="Oval 40">
              <a:extLst>
                <a:ext uri="{FF2B5EF4-FFF2-40B4-BE49-F238E27FC236}">
                  <a16:creationId xmlns:a16="http://schemas.microsoft.com/office/drawing/2014/main" id="{097550A8-1AA8-41A7-B020-735768066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0" name="Oval 41">
              <a:extLst>
                <a:ext uri="{FF2B5EF4-FFF2-40B4-BE49-F238E27FC236}">
                  <a16:creationId xmlns:a16="http://schemas.microsoft.com/office/drawing/2014/main" id="{5E437B75-66F2-49C4-82DC-CBAB6231A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5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1" name="Oval 42">
              <a:extLst>
                <a:ext uri="{FF2B5EF4-FFF2-40B4-BE49-F238E27FC236}">
                  <a16:creationId xmlns:a16="http://schemas.microsoft.com/office/drawing/2014/main" id="{44AC8A4E-D789-4AE5-81D6-4A30AE8C2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" y="188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2" name="Oval 43">
              <a:extLst>
                <a:ext uri="{FF2B5EF4-FFF2-40B4-BE49-F238E27FC236}">
                  <a16:creationId xmlns:a16="http://schemas.microsoft.com/office/drawing/2014/main" id="{8F5F6BFE-0BD7-4CD7-A5DA-EAFDAD1E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87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833" name="Oval 44">
              <a:extLst>
                <a:ext uri="{FF2B5EF4-FFF2-40B4-BE49-F238E27FC236}">
                  <a16:creationId xmlns:a16="http://schemas.microsoft.com/office/drawing/2014/main" id="{9D690895-21B9-4C63-B215-468840C88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16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77549" name="Group 45">
            <a:extLst>
              <a:ext uri="{FF2B5EF4-FFF2-40B4-BE49-F238E27FC236}">
                <a16:creationId xmlns:a16="http://schemas.microsoft.com/office/drawing/2014/main" id="{26FD2E41-A9CE-4AB3-B9DE-643F7FA20A2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36725"/>
            <a:ext cx="2133600" cy="3597275"/>
            <a:chOff x="864" y="720"/>
            <a:chExt cx="1344" cy="2266"/>
          </a:xfrm>
        </p:grpSpPr>
        <p:sp>
          <p:nvSpPr>
            <p:cNvPr id="75781" name="Oval 46">
              <a:extLst>
                <a:ext uri="{FF2B5EF4-FFF2-40B4-BE49-F238E27FC236}">
                  <a16:creationId xmlns:a16="http://schemas.microsoft.com/office/drawing/2014/main" id="{64C7F9C7-7C0A-4EEE-B36E-6B25FCE0E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1368"/>
              <a:ext cx="966" cy="95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2" name="Oval 47">
              <a:extLst>
                <a:ext uri="{FF2B5EF4-FFF2-40B4-BE49-F238E27FC236}">
                  <a16:creationId xmlns:a16="http://schemas.microsoft.com/office/drawing/2014/main" id="{696DCBF8-113C-49FC-8BFD-2D8436858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152"/>
              <a:ext cx="1344" cy="13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3" name="Line 48">
              <a:extLst>
                <a:ext uri="{FF2B5EF4-FFF2-40B4-BE49-F238E27FC236}">
                  <a16:creationId xmlns:a16="http://schemas.microsoft.com/office/drawing/2014/main" id="{6CDEC525-67FD-4987-BF83-7E08DBE953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32" y="1872"/>
              <a:ext cx="222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4" name="Oval 49">
              <a:extLst>
                <a:ext uri="{FF2B5EF4-FFF2-40B4-BE49-F238E27FC236}">
                  <a16:creationId xmlns:a16="http://schemas.microsoft.com/office/drawing/2014/main" id="{6F86BF54-BECB-47FE-8234-B669BFE4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7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5" name="Oval 50">
              <a:extLst>
                <a:ext uri="{FF2B5EF4-FFF2-40B4-BE49-F238E27FC236}">
                  <a16:creationId xmlns:a16="http://schemas.microsoft.com/office/drawing/2014/main" id="{B4BE7EA8-FE75-441C-8830-28C014816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0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6" name="Oval 51">
              <a:extLst>
                <a:ext uri="{FF2B5EF4-FFF2-40B4-BE49-F238E27FC236}">
                  <a16:creationId xmlns:a16="http://schemas.microsoft.com/office/drawing/2014/main" id="{65414815-C4A5-4E10-8EDD-66D6D807F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32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7" name="Oval 52">
              <a:extLst>
                <a:ext uri="{FF2B5EF4-FFF2-40B4-BE49-F238E27FC236}">
                  <a16:creationId xmlns:a16="http://schemas.microsoft.com/office/drawing/2014/main" id="{A355DA4E-97B2-4AF2-B425-A8CA24CF0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8" name="Oval 53">
              <a:extLst>
                <a:ext uri="{FF2B5EF4-FFF2-40B4-BE49-F238E27FC236}">
                  <a16:creationId xmlns:a16="http://schemas.microsoft.com/office/drawing/2014/main" id="{4ADE77C3-C1E4-4ABD-B519-657C1DF2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9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89" name="Oval 54">
              <a:extLst>
                <a:ext uri="{FF2B5EF4-FFF2-40B4-BE49-F238E27FC236}">
                  <a16:creationId xmlns:a16="http://schemas.microsoft.com/office/drawing/2014/main" id="{EBF7A1A0-4FBD-468E-B69F-0FE030D3C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6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2" name="Oval 57">
              <a:extLst>
                <a:ext uri="{FF2B5EF4-FFF2-40B4-BE49-F238E27FC236}">
                  <a16:creationId xmlns:a16="http://schemas.microsoft.com/office/drawing/2014/main" id="{D4ECACF1-B140-4E7E-950B-54355069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584"/>
              <a:ext cx="528" cy="52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0" name="Oval 55">
              <a:extLst>
                <a:ext uri="{FF2B5EF4-FFF2-40B4-BE49-F238E27FC236}">
                  <a16:creationId xmlns:a16="http://schemas.microsoft.com/office/drawing/2014/main" id="{C0117EF1-CCDA-4EFB-AD28-7C6225C5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153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791" name="Oval 56">
              <a:extLst>
                <a:ext uri="{FF2B5EF4-FFF2-40B4-BE49-F238E27FC236}">
                  <a16:creationId xmlns:a16="http://schemas.microsoft.com/office/drawing/2014/main" id="{04E96CFA-EFBB-473E-9F63-02DA87E24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0" y="205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EDBDA-A422-4C32-BC85-2BA5BCE6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B11-85BE-49BE-90A2-298C3D1B660C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86728" name="Rectangle 8">
            <a:extLst>
              <a:ext uri="{FF2B5EF4-FFF2-40B4-BE49-F238E27FC236}">
                <a16:creationId xmlns:a16="http://schemas.microsoft.com/office/drawing/2014/main" id="{33C87EF6-16F8-4BDA-924B-0240F50EB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例题</a:t>
            </a:r>
          </a:p>
        </p:txBody>
      </p:sp>
      <p:sp>
        <p:nvSpPr>
          <p:cNvPr id="286731" name="Rectangle 11">
            <a:extLst>
              <a:ext uri="{FF2B5EF4-FFF2-40B4-BE49-F238E27FC236}">
                <a16:creationId xmlns:a16="http://schemas.microsoft.com/office/drawing/2014/main" id="{1785BA73-871F-4FB7-B7E3-DC821A48B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1" y="4437534"/>
            <a:ext cx="69119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 dirty="0"/>
              <a:t>上图中，</a:t>
            </a:r>
            <a:r>
              <a:rPr lang="en-US" altLang="zh-CN" b="1" dirty="0">
                <a:latin typeface="Times New Roman" panose="02020603050405020304" pitchFamily="18" charset="0"/>
              </a:rPr>
              <a:t>(1),(2)</a:t>
            </a:r>
            <a:r>
              <a:rPr lang="zh-CN" altLang="en-US" b="1" dirty="0">
                <a:latin typeface="Times New Roman" panose="02020603050405020304" pitchFamily="18" charset="0"/>
              </a:rPr>
              <a:t>两</a:t>
            </a:r>
            <a:r>
              <a:rPr lang="zh-CN" altLang="en-US" b="1" dirty="0"/>
              <a:t>图都是欧拉图，均从</a:t>
            </a:r>
            <a:r>
              <a:rPr lang="en-US" altLang="zh-CN" b="1" i="1" dirty="0">
                <a:latin typeface="Times New Roman" panose="02020603050405020304" pitchFamily="18" charset="0"/>
              </a:rPr>
              <a:t>A</a:t>
            </a:r>
            <a:r>
              <a:rPr lang="zh-CN" altLang="en-US" b="1" dirty="0"/>
              <a:t>点出发，如何一次</a:t>
            </a:r>
            <a:r>
              <a:rPr lang="zh-CN" altLang="en-US" b="1" dirty="0">
                <a:solidFill>
                  <a:srgbClr val="C00000"/>
                </a:solidFill>
              </a:rPr>
              <a:t>成功</a:t>
            </a:r>
            <a:r>
              <a:rPr lang="zh-CN" altLang="en-US" b="1" dirty="0"/>
              <a:t>地走出一条欧拉回路来？</a:t>
            </a:r>
          </a:p>
        </p:txBody>
      </p:sp>
      <p:grpSp>
        <p:nvGrpSpPr>
          <p:cNvPr id="286733" name="Group 13">
            <a:extLst>
              <a:ext uri="{FF2B5EF4-FFF2-40B4-BE49-F238E27FC236}">
                <a16:creationId xmlns:a16="http://schemas.microsoft.com/office/drawing/2014/main" id="{402C3BC5-D639-4D74-806F-6703D07E3B26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484784"/>
            <a:ext cx="6913563" cy="2779713"/>
            <a:chOff x="476" y="1616"/>
            <a:chExt cx="4355" cy="1751"/>
          </a:xfrm>
        </p:grpSpPr>
        <p:pic>
          <p:nvPicPr>
            <p:cNvPr id="286730" name="Picture 10" descr="15-4">
              <a:extLst>
                <a:ext uri="{FF2B5EF4-FFF2-40B4-BE49-F238E27FC236}">
                  <a16:creationId xmlns:a16="http://schemas.microsoft.com/office/drawing/2014/main" id="{7345DF9A-5120-4FAC-8C32-5BC7A516E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49"/>
            <a:stretch>
              <a:fillRect/>
            </a:stretch>
          </p:blipFill>
          <p:spPr bwMode="auto">
            <a:xfrm>
              <a:off x="476" y="1616"/>
              <a:ext cx="4355" cy="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32" name="Text Box 12">
              <a:extLst>
                <a:ext uri="{FF2B5EF4-FFF2-40B4-BE49-F238E27FC236}">
                  <a16:creationId xmlns:a16="http://schemas.microsoft.com/office/drawing/2014/main" id="{1BA2C06A-B175-43C6-8336-AE162C7A6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079"/>
              <a:ext cx="41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/>
                <a:t>              </a:t>
              </a:r>
              <a:r>
                <a:rPr lang="en-US" altLang="zh-CN" b="1">
                  <a:latin typeface="Times New Roman" panose="02020603050405020304" pitchFamily="18" charset="0"/>
                </a:rPr>
                <a:t>(1)                                               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22835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649AA-9885-4D4B-A3CA-F84C0428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7891C-4C37-49D1-994B-92A81F8737B6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88775" name="Rectangle 7">
            <a:extLst>
              <a:ext uri="{FF2B5EF4-FFF2-40B4-BE49-F238E27FC236}">
                <a16:creationId xmlns:a16="http://schemas.microsoft.com/office/drawing/2014/main" id="{E5F61A01-C168-42BC-8FAD-69211B240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Fleury</a:t>
            </a:r>
            <a:r>
              <a:rPr lang="zh-CN" altLang="en-US" dirty="0">
                <a:latin typeface="Times New Roman" panose="02020603050405020304" pitchFamily="18" charset="0"/>
              </a:rPr>
              <a:t>算法</a:t>
            </a:r>
          </a:p>
        </p:txBody>
      </p:sp>
      <p:sp>
        <p:nvSpPr>
          <p:cNvPr id="288776" name="Rectangle 8">
            <a:extLst>
              <a:ext uri="{FF2B5EF4-FFF2-40B4-BE49-F238E27FC236}">
                <a16:creationId xmlns:a16="http://schemas.microsoft.com/office/drawing/2014/main" id="{3E4BDD47-62E8-4783-A675-C79B09823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5472112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算法：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任取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，令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已经行遍，按下面方法从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{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</a:rPr>
              <a:t>中选取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(a)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zh-CN" altLang="en-US" dirty="0">
                <a:latin typeface="Times New Roman" panose="02020603050405020304" pitchFamily="18" charset="0"/>
              </a:rPr>
              <a:t>相关联；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(b) </a:t>
            </a:r>
            <a:r>
              <a:rPr lang="zh-CN" altLang="en-US" dirty="0">
                <a:latin typeface="Times New Roman" panose="02020603050405020304" pitchFamily="18" charset="0"/>
              </a:rPr>
              <a:t>除非无别的边可供行遍，否则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不应该为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    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{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</a:rPr>
              <a:t>中的桥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当 </a:t>
            </a:r>
            <a:r>
              <a:rPr lang="en-US" altLang="zh-CN" dirty="0">
                <a:latin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</a:rPr>
              <a:t>不能再进行时，算法停止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可以证明算法停止时所得简单通路</a:t>
            </a:r>
            <a:r>
              <a:rPr lang="zh-CN" altLang="en-US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m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e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endParaRPr lang="en-US" altLang="zh-CN" i="1" baseline="-25000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中一条欧拉回路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86914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261" name="Group 45">
            <a:extLst>
              <a:ext uri="{FF2B5EF4-FFF2-40B4-BE49-F238E27FC236}">
                <a16:creationId xmlns:a16="http://schemas.microsoft.com/office/drawing/2014/main" id="{F4A80BC4-9899-4A57-B71D-01D3C06FF8F7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1905000"/>
            <a:ext cx="5867400" cy="3657600"/>
            <a:chOff x="1440" y="528"/>
            <a:chExt cx="3696" cy="2304"/>
          </a:xfrm>
        </p:grpSpPr>
        <p:sp>
          <p:nvSpPr>
            <p:cNvPr id="649238" name="Line 22">
              <a:extLst>
                <a:ext uri="{FF2B5EF4-FFF2-40B4-BE49-F238E27FC236}">
                  <a16:creationId xmlns:a16="http://schemas.microsoft.com/office/drawing/2014/main" id="{DDA534E6-156A-4702-9A1E-4F5D48EF92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40" y="168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49237" name="Line 21">
              <a:extLst>
                <a:ext uri="{FF2B5EF4-FFF2-40B4-BE49-F238E27FC236}">
                  <a16:creationId xmlns:a16="http://schemas.microsoft.com/office/drawing/2014/main" id="{2E82B7AB-C6A5-44C3-88EE-07B0D726DC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168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49260" name="Group 44">
              <a:extLst>
                <a:ext uri="{FF2B5EF4-FFF2-40B4-BE49-F238E27FC236}">
                  <a16:creationId xmlns:a16="http://schemas.microsoft.com/office/drawing/2014/main" id="{B1A499E1-0013-4BBD-A50F-E4A222E852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528"/>
              <a:ext cx="3696" cy="2304"/>
              <a:chOff x="1056" y="528"/>
              <a:chExt cx="3696" cy="2304"/>
            </a:xfrm>
          </p:grpSpPr>
          <p:sp>
            <p:nvSpPr>
              <p:cNvPr id="649236" name="Line 20">
                <a:extLst>
                  <a:ext uri="{FF2B5EF4-FFF2-40B4-BE49-F238E27FC236}">
                    <a16:creationId xmlns:a16="http://schemas.microsoft.com/office/drawing/2014/main" id="{A72C6426-04B9-42EB-A1D8-A7113F3D9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56" y="720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49235" name="Line 19">
                <a:extLst>
                  <a:ext uri="{FF2B5EF4-FFF2-40B4-BE49-F238E27FC236}">
                    <a16:creationId xmlns:a16="http://schemas.microsoft.com/office/drawing/2014/main" id="{566344F2-B4BC-4B82-9009-521F7C823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52" y="672"/>
                <a:ext cx="0" cy="105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49259" name="Group 43">
                <a:extLst>
                  <a:ext uri="{FF2B5EF4-FFF2-40B4-BE49-F238E27FC236}">
                    <a16:creationId xmlns:a16="http://schemas.microsoft.com/office/drawing/2014/main" id="{B6D76AFB-9BCD-4505-89E9-8984F8C470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528"/>
                <a:ext cx="3696" cy="2304"/>
                <a:chOff x="1056" y="576"/>
                <a:chExt cx="3696" cy="2304"/>
              </a:xfrm>
            </p:grpSpPr>
            <p:sp>
              <p:nvSpPr>
                <p:cNvPr id="649229" name="Line 13">
                  <a:extLst>
                    <a:ext uri="{FF2B5EF4-FFF2-40B4-BE49-F238E27FC236}">
                      <a16:creationId xmlns:a16="http://schemas.microsoft.com/office/drawing/2014/main" id="{AE20C7A2-D190-42BB-A3C1-D672BDE867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672"/>
                  <a:ext cx="177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0" name="Line 14">
                  <a:extLst>
                    <a:ext uri="{FF2B5EF4-FFF2-40B4-BE49-F238E27FC236}">
                      <a16:creationId xmlns:a16="http://schemas.microsoft.com/office/drawing/2014/main" id="{974B4E4A-4EC4-4833-A04B-754A23FC8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672"/>
                  <a:ext cx="172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1" name="Line 15">
                  <a:extLst>
                    <a:ext uri="{FF2B5EF4-FFF2-40B4-BE49-F238E27FC236}">
                      <a16:creationId xmlns:a16="http://schemas.microsoft.com/office/drawing/2014/main" id="{38C34C84-8EA6-4290-A398-CE483BC99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1728"/>
                  <a:ext cx="35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3" name="Line 17">
                  <a:extLst>
                    <a:ext uri="{FF2B5EF4-FFF2-40B4-BE49-F238E27FC236}">
                      <a16:creationId xmlns:a16="http://schemas.microsoft.com/office/drawing/2014/main" id="{002A77ED-B4E3-45C3-9C84-8C8E91D27E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784"/>
                  <a:ext cx="35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0" name="Oval 4">
                  <a:extLst>
                    <a:ext uri="{FF2B5EF4-FFF2-40B4-BE49-F238E27FC236}">
                      <a16:creationId xmlns:a16="http://schemas.microsoft.com/office/drawing/2014/main" id="{0000F06C-43E9-42DB-BDCE-F43BC5223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6" name="Oval 10">
                  <a:extLst>
                    <a:ext uri="{FF2B5EF4-FFF2-40B4-BE49-F238E27FC236}">
                      <a16:creationId xmlns:a16="http://schemas.microsoft.com/office/drawing/2014/main" id="{B077D91D-144E-4BCF-BEF0-CB3B6B83B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688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8" name="Oval 12">
                  <a:extLst>
                    <a:ext uri="{FF2B5EF4-FFF2-40B4-BE49-F238E27FC236}">
                      <a16:creationId xmlns:a16="http://schemas.microsoft.com/office/drawing/2014/main" id="{CE601E93-C22D-4422-B39D-E9E6B4EA4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2688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39" name="Line 23">
                  <a:extLst>
                    <a:ext uri="{FF2B5EF4-FFF2-40B4-BE49-F238E27FC236}">
                      <a16:creationId xmlns:a16="http://schemas.microsoft.com/office/drawing/2014/main" id="{595C2C1B-BB24-415A-AFCB-9EE066AF7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52" y="672"/>
                  <a:ext cx="1776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3" name="Oval 7">
                  <a:extLst>
                    <a:ext uri="{FF2B5EF4-FFF2-40B4-BE49-F238E27FC236}">
                      <a16:creationId xmlns:a16="http://schemas.microsoft.com/office/drawing/2014/main" id="{99E3E5D0-DFC2-4DA1-8F7E-C4DC041A9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632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2" name="Oval 6">
                  <a:extLst>
                    <a:ext uri="{FF2B5EF4-FFF2-40B4-BE49-F238E27FC236}">
                      <a16:creationId xmlns:a16="http://schemas.microsoft.com/office/drawing/2014/main" id="{B618D430-4050-41E1-B1D5-02DE4B620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40" name="Line 24">
                  <a:extLst>
                    <a:ext uri="{FF2B5EF4-FFF2-40B4-BE49-F238E27FC236}">
                      <a16:creationId xmlns:a16="http://schemas.microsoft.com/office/drawing/2014/main" id="{F3DB1B17-A459-4EA1-9D71-0BDD79131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928" y="672"/>
                  <a:ext cx="1728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1" name="Oval 5">
                  <a:extLst>
                    <a:ext uri="{FF2B5EF4-FFF2-40B4-BE49-F238E27FC236}">
                      <a16:creationId xmlns:a16="http://schemas.microsoft.com/office/drawing/2014/main" id="{43C21556-B07A-4FE7-A292-C024E4A6F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576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9225" name="Oval 9">
                  <a:extLst>
                    <a:ext uri="{FF2B5EF4-FFF2-40B4-BE49-F238E27FC236}">
                      <a16:creationId xmlns:a16="http://schemas.microsoft.com/office/drawing/2014/main" id="{C8BBC7FF-C556-421C-A1FF-95D1B5AD6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1632"/>
                  <a:ext cx="192" cy="192"/>
                </a:xfrm>
                <a:prstGeom prst="ellipse">
                  <a:avLst/>
                </a:prstGeom>
                <a:solidFill>
                  <a:srgbClr val="99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9ED67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9218" name="Rectangle 2">
            <a:extLst>
              <a:ext uri="{FF2B5EF4-FFF2-40B4-BE49-F238E27FC236}">
                <a16:creationId xmlns:a16="http://schemas.microsoft.com/office/drawing/2014/main" id="{DCCF5760-1231-4DFF-8E23-AA0F2EFC6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Fleury</a:t>
            </a:r>
            <a:r>
              <a:rPr lang="zh-CN" altLang="en-US"/>
              <a:t>算法示例</a:t>
            </a:r>
          </a:p>
        </p:txBody>
      </p:sp>
      <p:sp>
        <p:nvSpPr>
          <p:cNvPr id="649241" name="Line 25">
            <a:extLst>
              <a:ext uri="{FF2B5EF4-FFF2-40B4-BE49-F238E27FC236}">
                <a16:creationId xmlns:a16="http://schemas.microsoft.com/office/drawing/2014/main" id="{6EBBABC7-EE00-43D5-BC05-5895A8F70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057400"/>
            <a:ext cx="2819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2" name="Line 26">
            <a:extLst>
              <a:ext uri="{FF2B5EF4-FFF2-40B4-BE49-F238E27FC236}">
                <a16:creationId xmlns:a16="http://schemas.microsoft.com/office/drawing/2014/main" id="{DA0706EF-CAE6-4E23-97D1-D9CF2208E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057400"/>
            <a:ext cx="2743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3" name="Line 27">
            <a:extLst>
              <a:ext uri="{FF2B5EF4-FFF2-40B4-BE49-F238E27FC236}">
                <a16:creationId xmlns:a16="http://schemas.microsoft.com/office/drawing/2014/main" id="{F52E4652-8808-4427-ACA6-33271D710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733800"/>
            <a:ext cx="5562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5" name="Line 29">
            <a:extLst>
              <a:ext uri="{FF2B5EF4-FFF2-40B4-BE49-F238E27FC236}">
                <a16:creationId xmlns:a16="http://schemas.microsoft.com/office/drawing/2014/main" id="{DF0477E7-AAE1-4330-819A-D8FE2FEDC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410200"/>
            <a:ext cx="5562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7" name="Line 31">
            <a:extLst>
              <a:ext uri="{FF2B5EF4-FFF2-40B4-BE49-F238E27FC236}">
                <a16:creationId xmlns:a16="http://schemas.microsoft.com/office/drawing/2014/main" id="{CEE9B25E-B796-4264-9437-162C5C504C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20574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8" name="Line 32">
            <a:extLst>
              <a:ext uri="{FF2B5EF4-FFF2-40B4-BE49-F238E27FC236}">
                <a16:creationId xmlns:a16="http://schemas.microsoft.com/office/drawing/2014/main" id="{A556731D-8847-45E3-80F0-8F160A080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20574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49" name="Line 33">
            <a:extLst>
              <a:ext uri="{FF2B5EF4-FFF2-40B4-BE49-F238E27FC236}">
                <a16:creationId xmlns:a16="http://schemas.microsoft.com/office/drawing/2014/main" id="{F171D27B-460C-4ADE-BBD4-556B655F99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37338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0" name="Line 34">
            <a:extLst>
              <a:ext uri="{FF2B5EF4-FFF2-40B4-BE49-F238E27FC236}">
                <a16:creationId xmlns:a16="http://schemas.microsoft.com/office/drawing/2014/main" id="{331ED961-E4C8-4C8F-A57C-1B9ACAC733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3733800"/>
            <a:ext cx="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1" name="Line 35">
            <a:extLst>
              <a:ext uri="{FF2B5EF4-FFF2-40B4-BE49-F238E27FC236}">
                <a16:creationId xmlns:a16="http://schemas.microsoft.com/office/drawing/2014/main" id="{792EBD3C-B62C-4AA9-BFDB-8768D2A1AE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057400"/>
            <a:ext cx="281940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9252" name="Line 36">
            <a:extLst>
              <a:ext uri="{FF2B5EF4-FFF2-40B4-BE49-F238E27FC236}">
                <a16:creationId xmlns:a16="http://schemas.microsoft.com/office/drawing/2014/main" id="{72144B4D-4F74-4BBE-AE18-0674D6199A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2057400"/>
            <a:ext cx="2743200" cy="1676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649262" name="Picture 46" descr="小猫">
            <a:hlinkClick r:id="rId4" action="ppaction://program"/>
            <a:extLst>
              <a:ext uri="{FF2B5EF4-FFF2-40B4-BE49-F238E27FC236}">
                <a16:creationId xmlns:a16="http://schemas.microsoft.com/office/drawing/2014/main" id="{E050CF97-1B84-4833-8518-889693CD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3977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10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92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y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4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4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4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4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A24A2D1-D3FF-4F48-805C-3ABE475D2F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394249" name="Rectangle 9">
            <a:extLst>
              <a:ext uri="{FF2B5EF4-FFF2-40B4-BE49-F238E27FC236}">
                <a16:creationId xmlns:a16="http://schemas.microsoft.com/office/drawing/2014/main" id="{5CE8DD8C-A25E-459E-BE5C-81FF5EC1A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950" y="2735420"/>
            <a:ext cx="357358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解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此人行遍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时犯了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  <a:ea typeface="+mn-ea"/>
                <a:cs typeface="ˎ̥"/>
              </a:rPr>
              <a:t>能不走桥就不走桥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的错误，因而他没行遍出欧拉回路。当他走到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时，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G-{e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为图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(2)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所示。此时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为该图中的桥，而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均不是桥，他不应该走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，而应该走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或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，他没有走，所以犯了错误。</a:t>
            </a:r>
            <a:endParaRPr lang="en-US" altLang="zh-CN" sz="2000" b="1" dirty="0">
              <a:solidFill>
                <a:srgbClr val="000000"/>
              </a:solidFill>
              <a:latin typeface="+mn-ea"/>
              <a:ea typeface="+mn-ea"/>
              <a:cs typeface="ˎ̥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ˎ̥"/>
              </a:rPr>
              <a:t>注意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，此人在行遍中，在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遇到过桥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处遇到过桥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000" b="1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ˎ̥"/>
              </a:rPr>
              <a:t>，但当时除桥外他无别的边可走，所以当时均走了桥，这是不会犯错误的。 </a:t>
            </a:r>
          </a:p>
        </p:txBody>
      </p:sp>
      <p:pic>
        <p:nvPicPr>
          <p:cNvPr id="82949" name="Picture 10" descr="15_04">
            <a:extLst>
              <a:ext uri="{FF2B5EF4-FFF2-40B4-BE49-F238E27FC236}">
                <a16:creationId xmlns:a16="http://schemas.microsoft.com/office/drawing/2014/main" id="{6ED90E2F-80D8-4D8B-85BD-75F014BC4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3"/>
          <a:stretch/>
        </p:blipFill>
        <p:spPr bwMode="auto">
          <a:xfrm>
            <a:off x="2547094" y="3416022"/>
            <a:ext cx="2672978" cy="33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AB67A6-2739-495C-A761-B5B8C9BB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965425"/>
            <a:ext cx="2516783" cy="3168913"/>
          </a:xfrm>
          <a:prstGeom prst="rect">
            <a:avLst/>
          </a:prstGeom>
        </p:spPr>
      </p:pic>
      <p:sp>
        <p:nvSpPr>
          <p:cNvPr id="12" name="Line 10">
            <a:extLst>
              <a:ext uri="{FF2B5EF4-FFF2-40B4-BE49-F238E27FC236}">
                <a16:creationId xmlns:a16="http://schemas.microsoft.com/office/drawing/2014/main" id="{7BF25BD7-3F77-4677-987E-FAE5D8A6D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14180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B47DEBD0-BD30-422D-805A-BFC9DCEE2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44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577C5DBF-49B3-4DF5-985C-3ABB12FF3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22562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302B337A-C324-4B49-9564-CDD7E5AA0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62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296662F1-5695-4CF1-B484-FDDA40835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31" y="1418061"/>
            <a:ext cx="838200" cy="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43EEFD37-FC7A-4D80-9F57-BD4F05EC3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31" y="1418061"/>
            <a:ext cx="0" cy="8382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001DF78B-C8DE-494A-BA5E-4B8877B20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031" y="1418061"/>
            <a:ext cx="838200" cy="838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042E2-16C3-4397-8434-844125242D47}"/>
              </a:ext>
            </a:extLst>
          </p:cNvPr>
          <p:cNvSpPr txBox="1"/>
          <p:nvPr/>
        </p:nvSpPr>
        <p:spPr>
          <a:xfrm>
            <a:off x="3599894" y="998731"/>
            <a:ext cx="54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A50021"/>
                </a:solidFill>
                <a:latin typeface="+mn-ea"/>
                <a:cs typeface="ˎ̥"/>
              </a:rPr>
              <a:t>例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ˎ̥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图 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ˎ̥"/>
              </a:rPr>
              <a:t>(1)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是给定的欧拉图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ˎ̥"/>
              </a:rPr>
              <a:t>。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某人用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Fleury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算法求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中的欧拉回路时，走了简单回路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baseline="-30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ˎ̥"/>
              </a:rPr>
              <a:t>之后，无法行遍了，试分析在哪步他犯了错误？</a:t>
            </a:r>
            <a:endParaRPr lang="zh-CN" altLang="en-US" dirty="0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016E673D-BF58-4AA8-A146-F8AC99093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0686" y="4045085"/>
            <a:ext cx="765338" cy="75206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23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4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59703-F096-4CFE-8838-7BE6C73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729C-4B75-44C2-9DFA-590EA739390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3C9B1B0F-DCE5-4FBC-99D8-5CE99CAB7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有向欧拉图的判别法</a:t>
            </a:r>
          </a:p>
        </p:txBody>
      </p:sp>
      <p:sp>
        <p:nvSpPr>
          <p:cNvPr id="284680" name="Rectangle 8">
            <a:extLst>
              <a:ext uri="{FF2B5EF4-FFF2-40B4-BE49-F238E27FC236}">
                <a16:creationId xmlns:a16="http://schemas.microsoft.com/office/drawing/2014/main" id="{D1A21574-2AAC-4093-9B2C-7471B81EE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8229600" cy="518477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15.3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有向图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                             D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强连通的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每个顶点的入度都等于出度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本定理的证明类似于定理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15.1. 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15.4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有向图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是半欧拉图当且仅当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60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                             D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单向连通的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中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恰有两个奇度顶点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其中一个的入度比出度大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（终点），另一个的出度比入度大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（起点）， 而其余顶点的入度都等于出度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本定理的证明类似于定理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15.1. </a:t>
            </a: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737C951-261C-4081-9556-8265A54C4815}"/>
              </a:ext>
            </a:extLst>
          </p:cNvPr>
          <p:cNvCxnSpPr/>
          <p:nvPr/>
        </p:nvCxnSpPr>
        <p:spPr>
          <a:xfrm>
            <a:off x="395288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D78BEA-A81C-49A0-8339-7C0C2CE490B1}"/>
              </a:ext>
            </a:extLst>
          </p:cNvPr>
          <p:cNvCxnSpPr/>
          <p:nvPr/>
        </p:nvCxnSpPr>
        <p:spPr>
          <a:xfrm>
            <a:off x="395288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8E87864-698C-452B-91BE-D13555697330}"/>
              </a:ext>
            </a:extLst>
          </p:cNvPr>
          <p:cNvCxnSpPr/>
          <p:nvPr/>
        </p:nvCxnSpPr>
        <p:spPr>
          <a:xfrm>
            <a:off x="395288" y="465313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8E1B79-0D9B-4195-9CEF-45FEED7806C8}"/>
              </a:ext>
            </a:extLst>
          </p:cNvPr>
          <p:cNvCxnSpPr/>
          <p:nvPr/>
        </p:nvCxnSpPr>
        <p:spPr>
          <a:xfrm>
            <a:off x="415131" y="53012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2B55643-EEB5-45D7-8287-134E5079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1B76-7690-444F-9116-6F4388CD27D5}" type="slidenum">
              <a:rPr lang="en-US" altLang="zh-CN"/>
              <a:pPr/>
              <a:t>17</a:t>
            </a:fld>
            <a:endParaRPr lang="en-US" altLang="zh-CN"/>
          </a:p>
        </p:txBody>
      </p:sp>
      <p:pic>
        <p:nvPicPr>
          <p:cNvPr id="274441" name="Picture 9" descr="15-22">
            <a:extLst>
              <a:ext uri="{FF2B5EF4-FFF2-40B4-BE49-F238E27FC236}">
                <a16:creationId xmlns:a16="http://schemas.microsoft.com/office/drawing/2014/main" id="{9E75200E-057C-4BA1-9332-98EB9400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25538"/>
            <a:ext cx="679767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42" name="Rectangle 10">
            <a:extLst>
              <a:ext uri="{FF2B5EF4-FFF2-40B4-BE49-F238E27FC236}">
                <a16:creationId xmlns:a16="http://schemas.microsoft.com/office/drawing/2014/main" id="{66F01781-FE28-4193-AC1D-3720EFB61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686" y="5397023"/>
            <a:ext cx="68863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</a:rPr>
              <a:t>上图中，</a:t>
            </a:r>
            <a:r>
              <a:rPr lang="en-US" altLang="zh-CN" b="1" dirty="0">
                <a:latin typeface="Times New Roman" panose="02020603050405020304" pitchFamily="18" charset="0"/>
              </a:rPr>
              <a:t>(1),(4) </a:t>
            </a:r>
            <a:r>
              <a:rPr lang="zh-CN" altLang="en-US" b="1" dirty="0">
                <a:latin typeface="Times New Roman" panose="02020603050405020304" pitchFamily="18" charset="0"/>
              </a:rPr>
              <a:t>为欧拉图，</a:t>
            </a:r>
            <a:r>
              <a:rPr lang="en-US" altLang="zh-CN" b="1" dirty="0">
                <a:latin typeface="Times New Roman" panose="02020603050405020304" pitchFamily="18" charset="0"/>
              </a:rPr>
              <a:t>(2),(5)</a:t>
            </a:r>
            <a:r>
              <a:rPr lang="zh-CN" altLang="en-US" b="1" dirty="0">
                <a:latin typeface="Times New Roman" panose="02020603050405020304" pitchFamily="18" charset="0"/>
              </a:rPr>
              <a:t>为半欧拉图，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     (3),(6) </a:t>
            </a:r>
            <a:r>
              <a:rPr lang="zh-CN" altLang="en-US" b="1" dirty="0">
                <a:latin typeface="Times New Roman" panose="02020603050405020304" pitchFamily="18" charset="0"/>
              </a:rPr>
              <a:t>既不是欧拉图，也不是半欧拉图</a:t>
            </a:r>
            <a:r>
              <a:rPr lang="en-US" altLang="zh-CN" b="1" dirty="0">
                <a:latin typeface="Times New Roman" panose="020206030504050203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(3),(6)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中各至少加几条边才能成为欧拉图？ </a:t>
            </a:r>
          </a:p>
        </p:txBody>
      </p:sp>
      <p:sp>
        <p:nvSpPr>
          <p:cNvPr id="274443" name="Rectangle 11">
            <a:extLst>
              <a:ext uri="{FF2B5EF4-FFF2-40B4-BE49-F238E27FC236}">
                <a16:creationId xmlns:a16="http://schemas.microsoft.com/office/drawing/2014/main" id="{B09BD93D-029F-4AB1-8736-4789F5610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60350"/>
            <a:ext cx="61214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/>
              <a:t>欧拉图实例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D9B5FD-22EC-4C6A-A0D1-706C69D2B607}"/>
              </a:ext>
            </a:extLst>
          </p:cNvPr>
          <p:cNvSpPr txBox="1"/>
          <p:nvPr/>
        </p:nvSpPr>
        <p:spPr>
          <a:xfrm>
            <a:off x="1691680" y="2852936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                        (2)                          (3)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238F0C-A0EB-4EBA-BE4C-90B30D76C25C}"/>
              </a:ext>
            </a:extLst>
          </p:cNvPr>
          <p:cNvSpPr txBox="1"/>
          <p:nvPr/>
        </p:nvSpPr>
        <p:spPr>
          <a:xfrm>
            <a:off x="1764432" y="4758035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                        (5)                          (6)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2128D2D-DD2E-48F4-AF59-DCACB00353F7}"/>
              </a:ext>
            </a:extLst>
          </p:cNvPr>
          <p:cNvCxnSpPr/>
          <p:nvPr/>
        </p:nvCxnSpPr>
        <p:spPr>
          <a:xfrm>
            <a:off x="415131" y="53012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81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59703-F096-4CFE-8838-7BE6C73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729C-4B75-44C2-9DFA-590EA7393906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84679" name="Rectangle 7">
            <a:extLst>
              <a:ext uri="{FF2B5EF4-FFF2-40B4-BE49-F238E27FC236}">
                <a16:creationId xmlns:a16="http://schemas.microsoft.com/office/drawing/2014/main" id="{3C9B1B0F-DCE5-4FBC-99D8-5CE99CAB7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15.5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84680" name="Rectangle 8">
            <a:extLst>
              <a:ext uri="{FF2B5EF4-FFF2-40B4-BE49-F238E27FC236}">
                <a16:creationId xmlns:a16="http://schemas.microsoft.com/office/drawing/2014/main" id="{D1A21574-2AAC-4093-9B2C-7471B81EE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25538"/>
            <a:ext cx="7705725" cy="5184775"/>
          </a:xfrm>
        </p:spPr>
        <p:txBody>
          <a:bodyPr/>
          <a:lstStyle/>
          <a:p>
            <a:pPr>
              <a:spcBef>
                <a:spcPct val="550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15.5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是非平凡的欧拉图当且仅当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ct val="55000"/>
              </a:spcBef>
            </a:pPr>
            <a:r>
              <a:rPr lang="en-US" altLang="zh-CN" i="1" dirty="0">
                <a:latin typeface="Times New Roman" panose="02020603050405020304" pitchFamily="18" charset="0"/>
              </a:rPr>
              <a:t>                           G</a:t>
            </a:r>
            <a:r>
              <a:rPr lang="zh-CN" altLang="en-US" dirty="0">
                <a:latin typeface="Times New Roman" panose="02020603050405020304" pitchFamily="18" charset="0"/>
              </a:rPr>
              <a:t>是连通的且为若干个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边不重的圈</a:t>
            </a:r>
            <a:r>
              <a:rPr lang="zh-CN" altLang="en-US" dirty="0">
                <a:latin typeface="Times New Roman" panose="02020603050405020304" pitchFamily="18" charset="0"/>
              </a:rPr>
              <a:t>之并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可用归纳法证定理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15.5.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737C951-261C-4081-9556-8265A54C4815}"/>
              </a:ext>
            </a:extLst>
          </p:cNvPr>
          <p:cNvCxnSpPr/>
          <p:nvPr/>
        </p:nvCxnSpPr>
        <p:spPr>
          <a:xfrm>
            <a:off x="395288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D78BEA-A81C-49A0-8339-7C0C2CE490B1}"/>
              </a:ext>
            </a:extLst>
          </p:cNvPr>
          <p:cNvCxnSpPr/>
          <p:nvPr/>
        </p:nvCxnSpPr>
        <p:spPr>
          <a:xfrm>
            <a:off x="395288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41" descr="15-3">
            <a:extLst>
              <a:ext uri="{FF2B5EF4-FFF2-40B4-BE49-F238E27FC236}">
                <a16:creationId xmlns:a16="http://schemas.microsoft.com/office/drawing/2014/main" id="{2F426C55-5E03-44C6-B7A3-AA1EE8EB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44" y="1772816"/>
            <a:ext cx="5472112" cy="55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304550BD-BF7D-424C-84EB-F17E2F3DE59C}"/>
              </a:ext>
            </a:extLst>
          </p:cNvPr>
          <p:cNvSpPr>
            <a:spLocks/>
          </p:cNvSpPr>
          <p:nvPr/>
        </p:nvSpPr>
        <p:spPr bwMode="auto">
          <a:xfrm>
            <a:off x="1869281" y="3584153"/>
            <a:ext cx="1411288" cy="1990725"/>
          </a:xfrm>
          <a:custGeom>
            <a:avLst/>
            <a:gdLst>
              <a:gd name="T0" fmla="*/ 889 w 889"/>
              <a:gd name="T1" fmla="*/ 1204 h 1254"/>
              <a:gd name="T2" fmla="*/ 795 w 889"/>
              <a:gd name="T3" fmla="*/ 1242 h 1254"/>
              <a:gd name="T4" fmla="*/ 714 w 889"/>
              <a:gd name="T5" fmla="*/ 1254 h 1254"/>
              <a:gd name="T6" fmla="*/ 639 w 889"/>
              <a:gd name="T7" fmla="*/ 1252 h 1254"/>
              <a:gd name="T8" fmla="*/ 564 w 889"/>
              <a:gd name="T9" fmla="*/ 1250 h 1254"/>
              <a:gd name="T10" fmla="*/ 502 w 889"/>
              <a:gd name="T11" fmla="*/ 1238 h 1254"/>
              <a:gd name="T12" fmla="*/ 426 w 889"/>
              <a:gd name="T13" fmla="*/ 1222 h 1254"/>
              <a:gd name="T14" fmla="*/ 356 w 889"/>
              <a:gd name="T15" fmla="*/ 1190 h 1254"/>
              <a:gd name="T16" fmla="*/ 282 w 889"/>
              <a:gd name="T17" fmla="*/ 1151 h 1254"/>
              <a:gd name="T18" fmla="*/ 188 w 889"/>
              <a:gd name="T19" fmla="*/ 1074 h 1254"/>
              <a:gd name="T20" fmla="*/ 100 w 889"/>
              <a:gd name="T21" fmla="*/ 971 h 1254"/>
              <a:gd name="T22" fmla="*/ 36 w 889"/>
              <a:gd name="T23" fmla="*/ 847 h 1254"/>
              <a:gd name="T24" fmla="*/ 0 w 889"/>
              <a:gd name="T25" fmla="*/ 679 h 1254"/>
              <a:gd name="T26" fmla="*/ 0 w 889"/>
              <a:gd name="T27" fmla="*/ 615 h 1254"/>
              <a:gd name="T28" fmla="*/ 24 w 889"/>
              <a:gd name="T29" fmla="*/ 471 h 1254"/>
              <a:gd name="T30" fmla="*/ 45 w 889"/>
              <a:gd name="T31" fmla="*/ 390 h 1254"/>
              <a:gd name="T32" fmla="*/ 92 w 889"/>
              <a:gd name="T33" fmla="*/ 303 h 1254"/>
              <a:gd name="T34" fmla="*/ 168 w 889"/>
              <a:gd name="T35" fmla="*/ 203 h 1254"/>
              <a:gd name="T36" fmla="*/ 260 w 889"/>
              <a:gd name="T37" fmla="*/ 123 h 1254"/>
              <a:gd name="T38" fmla="*/ 398 w 889"/>
              <a:gd name="T39" fmla="*/ 50 h 1254"/>
              <a:gd name="T40" fmla="*/ 524 w 889"/>
              <a:gd name="T41" fmla="*/ 14 h 1254"/>
              <a:gd name="T42" fmla="*/ 598 w 889"/>
              <a:gd name="T43" fmla="*/ 2 h 1254"/>
              <a:gd name="T44" fmla="*/ 637 w 889"/>
              <a:gd name="T45" fmla="*/ 4 h 1254"/>
              <a:gd name="T46" fmla="*/ 663 w 889"/>
              <a:gd name="T47" fmla="*/ 4 h 1254"/>
              <a:gd name="T48" fmla="*/ 742 w 889"/>
              <a:gd name="T49" fmla="*/ 14 h 1254"/>
              <a:gd name="T50" fmla="*/ 848 w 889"/>
              <a:gd name="T51" fmla="*/ 42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89" h="1254">
                <a:moveTo>
                  <a:pt x="889" y="1204"/>
                </a:moveTo>
                <a:lnTo>
                  <a:pt x="795" y="1242"/>
                </a:lnTo>
                <a:lnTo>
                  <a:pt x="714" y="1254"/>
                </a:lnTo>
                <a:lnTo>
                  <a:pt x="639" y="1252"/>
                </a:lnTo>
                <a:cubicBezTo>
                  <a:pt x="614" y="1251"/>
                  <a:pt x="587" y="1252"/>
                  <a:pt x="564" y="1250"/>
                </a:cubicBezTo>
                <a:cubicBezTo>
                  <a:pt x="542" y="1247"/>
                  <a:pt x="525" y="1243"/>
                  <a:pt x="502" y="1238"/>
                </a:cubicBezTo>
                <a:cubicBezTo>
                  <a:pt x="479" y="1233"/>
                  <a:pt x="450" y="1230"/>
                  <a:pt x="426" y="1222"/>
                </a:cubicBezTo>
                <a:cubicBezTo>
                  <a:pt x="402" y="1214"/>
                  <a:pt x="380" y="1202"/>
                  <a:pt x="356" y="1190"/>
                </a:cubicBezTo>
                <a:cubicBezTo>
                  <a:pt x="332" y="1178"/>
                  <a:pt x="310" y="1170"/>
                  <a:pt x="282" y="1151"/>
                </a:cubicBezTo>
                <a:cubicBezTo>
                  <a:pt x="254" y="1132"/>
                  <a:pt x="218" y="1104"/>
                  <a:pt x="188" y="1074"/>
                </a:cubicBezTo>
                <a:cubicBezTo>
                  <a:pt x="158" y="1044"/>
                  <a:pt x="125" y="1009"/>
                  <a:pt x="100" y="971"/>
                </a:cubicBezTo>
                <a:cubicBezTo>
                  <a:pt x="75" y="933"/>
                  <a:pt x="53" y="896"/>
                  <a:pt x="36" y="847"/>
                </a:cubicBezTo>
                <a:cubicBezTo>
                  <a:pt x="19" y="798"/>
                  <a:pt x="6" y="718"/>
                  <a:pt x="0" y="679"/>
                </a:cubicBezTo>
                <a:lnTo>
                  <a:pt x="0" y="615"/>
                </a:lnTo>
                <a:lnTo>
                  <a:pt x="24" y="471"/>
                </a:lnTo>
                <a:cubicBezTo>
                  <a:pt x="31" y="434"/>
                  <a:pt x="34" y="418"/>
                  <a:pt x="45" y="390"/>
                </a:cubicBezTo>
                <a:cubicBezTo>
                  <a:pt x="56" y="362"/>
                  <a:pt x="72" y="334"/>
                  <a:pt x="92" y="303"/>
                </a:cubicBezTo>
                <a:cubicBezTo>
                  <a:pt x="112" y="272"/>
                  <a:pt x="140" y="233"/>
                  <a:pt x="168" y="203"/>
                </a:cubicBezTo>
                <a:cubicBezTo>
                  <a:pt x="197" y="172"/>
                  <a:pt x="223" y="150"/>
                  <a:pt x="260" y="123"/>
                </a:cubicBezTo>
                <a:cubicBezTo>
                  <a:pt x="298" y="98"/>
                  <a:pt x="354" y="68"/>
                  <a:pt x="398" y="50"/>
                </a:cubicBezTo>
                <a:cubicBezTo>
                  <a:pt x="442" y="32"/>
                  <a:pt x="491" y="22"/>
                  <a:pt x="524" y="14"/>
                </a:cubicBezTo>
                <a:cubicBezTo>
                  <a:pt x="557" y="6"/>
                  <a:pt x="579" y="4"/>
                  <a:pt x="598" y="2"/>
                </a:cubicBezTo>
                <a:cubicBezTo>
                  <a:pt x="617" y="0"/>
                  <a:pt x="626" y="4"/>
                  <a:pt x="637" y="4"/>
                </a:cubicBezTo>
                <a:cubicBezTo>
                  <a:pt x="648" y="4"/>
                  <a:pt x="646" y="2"/>
                  <a:pt x="663" y="4"/>
                </a:cubicBezTo>
                <a:cubicBezTo>
                  <a:pt x="680" y="6"/>
                  <a:pt x="711" y="8"/>
                  <a:pt x="742" y="14"/>
                </a:cubicBezTo>
                <a:cubicBezTo>
                  <a:pt x="773" y="20"/>
                  <a:pt x="826" y="36"/>
                  <a:pt x="848" y="4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02457167-F64F-4ABA-8A2D-DDF6483F328E}"/>
              </a:ext>
            </a:extLst>
          </p:cNvPr>
          <p:cNvSpPr>
            <a:spLocks/>
          </p:cNvSpPr>
          <p:nvPr/>
        </p:nvSpPr>
        <p:spPr bwMode="auto">
          <a:xfrm>
            <a:off x="3364706" y="3685753"/>
            <a:ext cx="528638" cy="1725613"/>
          </a:xfrm>
          <a:custGeom>
            <a:avLst/>
            <a:gdLst>
              <a:gd name="T0" fmla="*/ 0 w 333"/>
              <a:gd name="T1" fmla="*/ 0 h 1087"/>
              <a:gd name="T2" fmla="*/ 78 w 333"/>
              <a:gd name="T3" fmla="*/ 55 h 1087"/>
              <a:gd name="T4" fmla="*/ 167 w 333"/>
              <a:gd name="T5" fmla="*/ 127 h 1087"/>
              <a:gd name="T6" fmla="*/ 234 w 333"/>
              <a:gd name="T7" fmla="*/ 215 h 1087"/>
              <a:gd name="T8" fmla="*/ 282 w 333"/>
              <a:gd name="T9" fmla="*/ 315 h 1087"/>
              <a:gd name="T10" fmla="*/ 318 w 333"/>
              <a:gd name="T11" fmla="*/ 443 h 1087"/>
              <a:gd name="T12" fmla="*/ 326 w 333"/>
              <a:gd name="T13" fmla="*/ 623 h 1087"/>
              <a:gd name="T14" fmla="*/ 278 w 333"/>
              <a:gd name="T15" fmla="*/ 815 h 1087"/>
              <a:gd name="T16" fmla="*/ 189 w 333"/>
              <a:gd name="T17" fmla="*/ 968 h 1087"/>
              <a:gd name="T18" fmla="*/ 108 w 333"/>
              <a:gd name="T19" fmla="*/ 1046 h 1087"/>
              <a:gd name="T20" fmla="*/ 41 w 333"/>
              <a:gd name="T21" fmla="*/ 1087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1087">
                <a:moveTo>
                  <a:pt x="0" y="0"/>
                </a:moveTo>
                <a:cubicBezTo>
                  <a:pt x="13" y="9"/>
                  <a:pt x="50" y="34"/>
                  <a:pt x="78" y="55"/>
                </a:cubicBezTo>
                <a:cubicBezTo>
                  <a:pt x="106" y="76"/>
                  <a:pt x="141" y="100"/>
                  <a:pt x="167" y="127"/>
                </a:cubicBezTo>
                <a:cubicBezTo>
                  <a:pt x="193" y="154"/>
                  <a:pt x="215" y="184"/>
                  <a:pt x="234" y="215"/>
                </a:cubicBezTo>
                <a:cubicBezTo>
                  <a:pt x="253" y="246"/>
                  <a:pt x="268" y="277"/>
                  <a:pt x="282" y="315"/>
                </a:cubicBezTo>
                <a:cubicBezTo>
                  <a:pt x="296" y="353"/>
                  <a:pt x="311" y="392"/>
                  <a:pt x="318" y="443"/>
                </a:cubicBezTo>
                <a:cubicBezTo>
                  <a:pt x="325" y="494"/>
                  <a:pt x="333" y="561"/>
                  <a:pt x="326" y="623"/>
                </a:cubicBezTo>
                <a:cubicBezTo>
                  <a:pt x="319" y="685"/>
                  <a:pt x="301" y="758"/>
                  <a:pt x="278" y="815"/>
                </a:cubicBezTo>
                <a:cubicBezTo>
                  <a:pt x="255" y="872"/>
                  <a:pt x="217" y="930"/>
                  <a:pt x="189" y="968"/>
                </a:cubicBezTo>
                <a:cubicBezTo>
                  <a:pt x="161" y="1006"/>
                  <a:pt x="133" y="1026"/>
                  <a:pt x="108" y="1046"/>
                </a:cubicBezTo>
                <a:cubicBezTo>
                  <a:pt x="83" y="1066"/>
                  <a:pt x="55" y="1079"/>
                  <a:pt x="41" y="1087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B649CB1-8936-4603-9AD1-2D22CC335A03}"/>
              </a:ext>
            </a:extLst>
          </p:cNvPr>
          <p:cNvSpPr>
            <a:spLocks/>
          </p:cNvSpPr>
          <p:nvPr/>
        </p:nvSpPr>
        <p:spPr bwMode="auto">
          <a:xfrm>
            <a:off x="3318669" y="3122191"/>
            <a:ext cx="868362" cy="479425"/>
          </a:xfrm>
          <a:custGeom>
            <a:avLst/>
            <a:gdLst>
              <a:gd name="T0" fmla="*/ 0 w 547"/>
              <a:gd name="T1" fmla="*/ 302 h 302"/>
              <a:gd name="T2" fmla="*/ 69 w 547"/>
              <a:gd name="T3" fmla="*/ 199 h 302"/>
              <a:gd name="T4" fmla="*/ 137 w 547"/>
              <a:gd name="T5" fmla="*/ 125 h 302"/>
              <a:gd name="T6" fmla="*/ 139 w 547"/>
              <a:gd name="T7" fmla="*/ 122 h 302"/>
              <a:gd name="T8" fmla="*/ 259 w 547"/>
              <a:gd name="T9" fmla="*/ 45 h 302"/>
              <a:gd name="T10" fmla="*/ 342 w 547"/>
              <a:gd name="T11" fmla="*/ 12 h 302"/>
              <a:gd name="T12" fmla="*/ 419 w 547"/>
              <a:gd name="T13" fmla="*/ 2 h 302"/>
              <a:gd name="T14" fmla="*/ 547 w 547"/>
              <a:gd name="T15" fmla="*/ 25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7" h="302">
                <a:moveTo>
                  <a:pt x="0" y="302"/>
                </a:moveTo>
                <a:cubicBezTo>
                  <a:pt x="11" y="285"/>
                  <a:pt x="46" y="228"/>
                  <a:pt x="69" y="199"/>
                </a:cubicBezTo>
                <a:cubicBezTo>
                  <a:pt x="92" y="170"/>
                  <a:pt x="125" y="138"/>
                  <a:pt x="137" y="125"/>
                </a:cubicBezTo>
                <a:cubicBezTo>
                  <a:pt x="149" y="112"/>
                  <a:pt x="119" y="135"/>
                  <a:pt x="139" y="122"/>
                </a:cubicBezTo>
                <a:cubicBezTo>
                  <a:pt x="159" y="109"/>
                  <a:pt x="225" y="63"/>
                  <a:pt x="259" y="45"/>
                </a:cubicBezTo>
                <a:cubicBezTo>
                  <a:pt x="293" y="27"/>
                  <a:pt x="315" y="19"/>
                  <a:pt x="342" y="12"/>
                </a:cubicBezTo>
                <a:cubicBezTo>
                  <a:pt x="369" y="5"/>
                  <a:pt x="385" y="0"/>
                  <a:pt x="419" y="2"/>
                </a:cubicBezTo>
                <a:cubicBezTo>
                  <a:pt x="453" y="4"/>
                  <a:pt x="520" y="20"/>
                  <a:pt x="547" y="25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184CC0A-25B8-4171-AEAA-1661821F1AF2}"/>
              </a:ext>
            </a:extLst>
          </p:cNvPr>
          <p:cNvSpPr>
            <a:spLocks/>
          </p:cNvSpPr>
          <p:nvPr/>
        </p:nvSpPr>
        <p:spPr bwMode="auto">
          <a:xfrm>
            <a:off x="4314031" y="2769766"/>
            <a:ext cx="1563688" cy="950912"/>
          </a:xfrm>
          <a:custGeom>
            <a:avLst/>
            <a:gdLst>
              <a:gd name="T0" fmla="*/ 0 w 985"/>
              <a:gd name="T1" fmla="*/ 205 h 599"/>
              <a:gd name="T2" fmla="*/ 80 w 985"/>
              <a:gd name="T3" fmla="*/ 128 h 599"/>
              <a:gd name="T4" fmla="*/ 134 w 985"/>
              <a:gd name="T5" fmla="*/ 80 h 599"/>
              <a:gd name="T6" fmla="*/ 192 w 985"/>
              <a:gd name="T7" fmla="*/ 48 h 599"/>
              <a:gd name="T8" fmla="*/ 291 w 985"/>
              <a:gd name="T9" fmla="*/ 13 h 599"/>
              <a:gd name="T10" fmla="*/ 368 w 985"/>
              <a:gd name="T11" fmla="*/ 3 h 599"/>
              <a:gd name="T12" fmla="*/ 445 w 985"/>
              <a:gd name="T13" fmla="*/ 0 h 599"/>
              <a:gd name="T14" fmla="*/ 522 w 985"/>
              <a:gd name="T15" fmla="*/ 3 h 599"/>
              <a:gd name="T16" fmla="*/ 544 w 985"/>
              <a:gd name="T17" fmla="*/ 10 h 599"/>
              <a:gd name="T18" fmla="*/ 659 w 985"/>
              <a:gd name="T19" fmla="*/ 48 h 599"/>
              <a:gd name="T20" fmla="*/ 781 w 985"/>
              <a:gd name="T21" fmla="*/ 119 h 599"/>
              <a:gd name="T22" fmla="*/ 883 w 985"/>
              <a:gd name="T23" fmla="*/ 227 h 599"/>
              <a:gd name="T24" fmla="*/ 969 w 985"/>
              <a:gd name="T25" fmla="*/ 410 h 599"/>
              <a:gd name="T26" fmla="*/ 982 w 985"/>
              <a:gd name="T27" fmla="*/ 599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85" h="599">
                <a:moveTo>
                  <a:pt x="0" y="205"/>
                </a:moveTo>
                <a:cubicBezTo>
                  <a:pt x="13" y="192"/>
                  <a:pt x="58" y="149"/>
                  <a:pt x="80" y="128"/>
                </a:cubicBezTo>
                <a:cubicBezTo>
                  <a:pt x="102" y="107"/>
                  <a:pt x="115" y="93"/>
                  <a:pt x="134" y="80"/>
                </a:cubicBezTo>
                <a:cubicBezTo>
                  <a:pt x="153" y="67"/>
                  <a:pt x="166" y="59"/>
                  <a:pt x="192" y="48"/>
                </a:cubicBezTo>
                <a:cubicBezTo>
                  <a:pt x="218" y="37"/>
                  <a:pt x="262" y="21"/>
                  <a:pt x="291" y="13"/>
                </a:cubicBezTo>
                <a:cubicBezTo>
                  <a:pt x="320" y="5"/>
                  <a:pt x="342" y="5"/>
                  <a:pt x="368" y="3"/>
                </a:cubicBezTo>
                <a:cubicBezTo>
                  <a:pt x="394" y="1"/>
                  <a:pt x="419" y="0"/>
                  <a:pt x="445" y="0"/>
                </a:cubicBezTo>
                <a:cubicBezTo>
                  <a:pt x="471" y="0"/>
                  <a:pt x="506" y="1"/>
                  <a:pt x="522" y="3"/>
                </a:cubicBezTo>
                <a:cubicBezTo>
                  <a:pt x="538" y="5"/>
                  <a:pt x="521" y="3"/>
                  <a:pt x="544" y="10"/>
                </a:cubicBezTo>
                <a:cubicBezTo>
                  <a:pt x="567" y="17"/>
                  <a:pt x="620" y="30"/>
                  <a:pt x="659" y="48"/>
                </a:cubicBezTo>
                <a:cubicBezTo>
                  <a:pt x="698" y="66"/>
                  <a:pt x="744" y="89"/>
                  <a:pt x="781" y="119"/>
                </a:cubicBezTo>
                <a:cubicBezTo>
                  <a:pt x="818" y="149"/>
                  <a:pt x="852" y="179"/>
                  <a:pt x="883" y="227"/>
                </a:cubicBezTo>
                <a:cubicBezTo>
                  <a:pt x="914" y="275"/>
                  <a:pt x="953" y="348"/>
                  <a:pt x="969" y="410"/>
                </a:cubicBezTo>
                <a:cubicBezTo>
                  <a:pt x="985" y="472"/>
                  <a:pt x="979" y="560"/>
                  <a:pt x="982" y="59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24F8255-2B89-46E8-8F65-7FD445E961BA}"/>
              </a:ext>
            </a:extLst>
          </p:cNvPr>
          <p:cNvSpPr>
            <a:spLocks/>
          </p:cNvSpPr>
          <p:nvPr/>
        </p:nvSpPr>
        <p:spPr bwMode="auto">
          <a:xfrm>
            <a:off x="4969669" y="3877841"/>
            <a:ext cx="881062" cy="731837"/>
          </a:xfrm>
          <a:custGeom>
            <a:avLst/>
            <a:gdLst>
              <a:gd name="T0" fmla="*/ 531 w 555"/>
              <a:gd name="T1" fmla="*/ 61 h 461"/>
              <a:gd name="T2" fmla="*/ 553 w 555"/>
              <a:gd name="T3" fmla="*/ 13 h 461"/>
              <a:gd name="T4" fmla="*/ 518 w 555"/>
              <a:gd name="T5" fmla="*/ 137 h 461"/>
              <a:gd name="T6" fmla="*/ 420 w 555"/>
              <a:gd name="T7" fmla="*/ 271 h 461"/>
              <a:gd name="T8" fmla="*/ 297 w 555"/>
              <a:gd name="T9" fmla="*/ 376 h 461"/>
              <a:gd name="T10" fmla="*/ 147 w 555"/>
              <a:gd name="T11" fmla="*/ 445 h 461"/>
              <a:gd name="T12" fmla="*/ 0 w 555"/>
              <a:gd name="T13" fmla="*/ 461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5" h="461">
                <a:moveTo>
                  <a:pt x="531" y="61"/>
                </a:moveTo>
                <a:cubicBezTo>
                  <a:pt x="535" y="53"/>
                  <a:pt x="555" y="0"/>
                  <a:pt x="553" y="13"/>
                </a:cubicBezTo>
                <a:cubicBezTo>
                  <a:pt x="551" y="26"/>
                  <a:pt x="540" y="94"/>
                  <a:pt x="518" y="137"/>
                </a:cubicBezTo>
                <a:cubicBezTo>
                  <a:pt x="496" y="180"/>
                  <a:pt x="457" y="231"/>
                  <a:pt x="420" y="271"/>
                </a:cubicBezTo>
                <a:cubicBezTo>
                  <a:pt x="383" y="311"/>
                  <a:pt x="342" y="347"/>
                  <a:pt x="297" y="376"/>
                </a:cubicBezTo>
                <a:cubicBezTo>
                  <a:pt x="252" y="405"/>
                  <a:pt x="196" y="431"/>
                  <a:pt x="147" y="445"/>
                </a:cubicBezTo>
                <a:cubicBezTo>
                  <a:pt x="98" y="459"/>
                  <a:pt x="31" y="458"/>
                  <a:pt x="0" y="461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1DF13DE6-C2B2-4347-97E0-0069DD00DDAA}"/>
              </a:ext>
            </a:extLst>
          </p:cNvPr>
          <p:cNvSpPr>
            <a:spLocks/>
          </p:cNvSpPr>
          <p:nvPr/>
        </p:nvSpPr>
        <p:spPr bwMode="auto">
          <a:xfrm>
            <a:off x="4493419" y="4442991"/>
            <a:ext cx="303212" cy="127000"/>
          </a:xfrm>
          <a:custGeom>
            <a:avLst/>
            <a:gdLst>
              <a:gd name="T0" fmla="*/ 191 w 191"/>
              <a:gd name="T1" fmla="*/ 80 h 80"/>
              <a:gd name="T2" fmla="*/ 88 w 191"/>
              <a:gd name="T3" fmla="*/ 53 h 80"/>
              <a:gd name="T4" fmla="*/ 11 w 191"/>
              <a:gd name="T5" fmla="*/ 3 h 80"/>
              <a:gd name="T6" fmla="*/ 24 w 191"/>
              <a:gd name="T7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80">
                <a:moveTo>
                  <a:pt x="191" y="80"/>
                </a:moveTo>
                <a:cubicBezTo>
                  <a:pt x="174" y="76"/>
                  <a:pt x="118" y="66"/>
                  <a:pt x="88" y="53"/>
                </a:cubicBezTo>
                <a:cubicBezTo>
                  <a:pt x="58" y="40"/>
                  <a:pt x="22" y="6"/>
                  <a:pt x="11" y="3"/>
                </a:cubicBezTo>
                <a:cubicBezTo>
                  <a:pt x="0" y="0"/>
                  <a:pt x="21" y="26"/>
                  <a:pt x="24" y="3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72536F88-AFF2-436F-815B-CDCA71A5726A}"/>
              </a:ext>
            </a:extLst>
          </p:cNvPr>
          <p:cNvSpPr>
            <a:spLocks/>
          </p:cNvSpPr>
          <p:nvPr/>
        </p:nvSpPr>
        <p:spPr bwMode="auto">
          <a:xfrm>
            <a:off x="4121944" y="3257128"/>
            <a:ext cx="247650" cy="1073150"/>
          </a:xfrm>
          <a:custGeom>
            <a:avLst/>
            <a:gdLst>
              <a:gd name="T0" fmla="*/ 156 w 156"/>
              <a:gd name="T1" fmla="*/ 676 h 676"/>
              <a:gd name="T2" fmla="*/ 70 w 156"/>
              <a:gd name="T3" fmla="*/ 564 h 676"/>
              <a:gd name="T4" fmla="*/ 19 w 156"/>
              <a:gd name="T5" fmla="*/ 448 h 676"/>
              <a:gd name="T6" fmla="*/ 3 w 156"/>
              <a:gd name="T7" fmla="*/ 340 h 676"/>
              <a:gd name="T8" fmla="*/ 3 w 156"/>
              <a:gd name="T9" fmla="*/ 266 h 676"/>
              <a:gd name="T10" fmla="*/ 15 w 156"/>
              <a:gd name="T11" fmla="*/ 122 h 676"/>
              <a:gd name="T12" fmla="*/ 60 w 156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676">
                <a:moveTo>
                  <a:pt x="156" y="676"/>
                </a:moveTo>
                <a:cubicBezTo>
                  <a:pt x="142" y="657"/>
                  <a:pt x="93" y="602"/>
                  <a:pt x="70" y="564"/>
                </a:cubicBezTo>
                <a:cubicBezTo>
                  <a:pt x="47" y="526"/>
                  <a:pt x="30" y="485"/>
                  <a:pt x="19" y="448"/>
                </a:cubicBezTo>
                <a:cubicBezTo>
                  <a:pt x="8" y="411"/>
                  <a:pt x="6" y="370"/>
                  <a:pt x="3" y="340"/>
                </a:cubicBezTo>
                <a:cubicBezTo>
                  <a:pt x="0" y="310"/>
                  <a:pt x="1" y="302"/>
                  <a:pt x="3" y="266"/>
                </a:cubicBezTo>
                <a:cubicBezTo>
                  <a:pt x="5" y="230"/>
                  <a:pt x="5" y="166"/>
                  <a:pt x="15" y="122"/>
                </a:cubicBezTo>
                <a:cubicBezTo>
                  <a:pt x="25" y="78"/>
                  <a:pt x="51" y="25"/>
                  <a:pt x="6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5FADAC4C-24E6-4F3E-9872-878EFC40920C}"/>
              </a:ext>
            </a:extLst>
          </p:cNvPr>
          <p:cNvSpPr>
            <a:spLocks/>
          </p:cNvSpPr>
          <p:nvPr/>
        </p:nvSpPr>
        <p:spPr bwMode="auto">
          <a:xfrm>
            <a:off x="4348956" y="3231728"/>
            <a:ext cx="463550" cy="692150"/>
          </a:xfrm>
          <a:custGeom>
            <a:avLst/>
            <a:gdLst>
              <a:gd name="T0" fmla="*/ 0 w 292"/>
              <a:gd name="T1" fmla="*/ 0 h 436"/>
              <a:gd name="T2" fmla="*/ 167 w 292"/>
              <a:gd name="T3" fmla="*/ 167 h 436"/>
              <a:gd name="T4" fmla="*/ 244 w 292"/>
              <a:gd name="T5" fmla="*/ 315 h 436"/>
              <a:gd name="T6" fmla="*/ 292 w 292"/>
              <a:gd name="T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436">
                <a:moveTo>
                  <a:pt x="0" y="0"/>
                </a:moveTo>
                <a:cubicBezTo>
                  <a:pt x="28" y="28"/>
                  <a:pt x="126" y="114"/>
                  <a:pt x="167" y="167"/>
                </a:cubicBezTo>
                <a:cubicBezTo>
                  <a:pt x="208" y="220"/>
                  <a:pt x="223" y="270"/>
                  <a:pt x="244" y="315"/>
                </a:cubicBezTo>
                <a:cubicBezTo>
                  <a:pt x="265" y="360"/>
                  <a:pt x="282" y="411"/>
                  <a:pt x="292" y="43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ABAEEE1-0547-48EA-B42D-819CDEF1106D}"/>
              </a:ext>
            </a:extLst>
          </p:cNvPr>
          <p:cNvSpPr>
            <a:spLocks/>
          </p:cNvSpPr>
          <p:nvPr/>
        </p:nvSpPr>
        <p:spPr bwMode="auto">
          <a:xfrm>
            <a:off x="4856956" y="4106441"/>
            <a:ext cx="38100" cy="395287"/>
          </a:xfrm>
          <a:custGeom>
            <a:avLst/>
            <a:gdLst>
              <a:gd name="T0" fmla="*/ 0 w 24"/>
              <a:gd name="T1" fmla="*/ 0 h 249"/>
              <a:gd name="T2" fmla="*/ 20 w 24"/>
              <a:gd name="T3" fmla="*/ 137 h 249"/>
              <a:gd name="T4" fmla="*/ 23 w 24"/>
              <a:gd name="T5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" h="249">
                <a:moveTo>
                  <a:pt x="0" y="0"/>
                </a:moveTo>
                <a:cubicBezTo>
                  <a:pt x="3" y="23"/>
                  <a:pt x="16" y="96"/>
                  <a:pt x="20" y="137"/>
                </a:cubicBezTo>
                <a:cubicBezTo>
                  <a:pt x="24" y="178"/>
                  <a:pt x="22" y="226"/>
                  <a:pt x="23" y="24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6A30FF69-A4BB-4E96-8B45-F3A72B58D3C9}"/>
              </a:ext>
            </a:extLst>
          </p:cNvPr>
          <p:cNvSpPr>
            <a:spLocks/>
          </p:cNvSpPr>
          <p:nvPr/>
        </p:nvSpPr>
        <p:spPr bwMode="auto">
          <a:xfrm>
            <a:off x="4918869" y="3796878"/>
            <a:ext cx="852487" cy="157163"/>
          </a:xfrm>
          <a:custGeom>
            <a:avLst/>
            <a:gdLst>
              <a:gd name="T0" fmla="*/ 0 w 537"/>
              <a:gd name="T1" fmla="*/ 99 h 99"/>
              <a:gd name="T2" fmla="*/ 144 w 537"/>
              <a:gd name="T3" fmla="*/ 35 h 99"/>
              <a:gd name="T4" fmla="*/ 299 w 537"/>
              <a:gd name="T5" fmla="*/ 4 h 99"/>
              <a:gd name="T6" fmla="*/ 537 w 537"/>
              <a:gd name="T7" fmla="*/ 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" h="99">
                <a:moveTo>
                  <a:pt x="0" y="99"/>
                </a:moveTo>
                <a:cubicBezTo>
                  <a:pt x="24" y="88"/>
                  <a:pt x="94" y="51"/>
                  <a:pt x="144" y="35"/>
                </a:cubicBezTo>
                <a:cubicBezTo>
                  <a:pt x="194" y="19"/>
                  <a:pt x="233" y="8"/>
                  <a:pt x="299" y="4"/>
                </a:cubicBezTo>
                <a:cubicBezTo>
                  <a:pt x="365" y="0"/>
                  <a:pt x="488" y="8"/>
                  <a:pt x="537" y="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B39032D-6BE9-4BC9-8C6B-655B548F6935}"/>
              </a:ext>
            </a:extLst>
          </p:cNvPr>
          <p:cNvSpPr>
            <a:spLocks/>
          </p:cNvSpPr>
          <p:nvPr/>
        </p:nvSpPr>
        <p:spPr bwMode="auto">
          <a:xfrm>
            <a:off x="5914231" y="3857203"/>
            <a:ext cx="915988" cy="2205038"/>
          </a:xfrm>
          <a:custGeom>
            <a:avLst/>
            <a:gdLst>
              <a:gd name="T0" fmla="*/ 26 w 577"/>
              <a:gd name="T1" fmla="*/ 0 h 1389"/>
              <a:gd name="T2" fmla="*/ 178 w 577"/>
              <a:gd name="T3" fmla="*/ 71 h 1389"/>
              <a:gd name="T4" fmla="*/ 302 w 577"/>
              <a:gd name="T5" fmla="*/ 143 h 1389"/>
              <a:gd name="T6" fmla="*/ 452 w 577"/>
              <a:gd name="T7" fmla="*/ 300 h 1389"/>
              <a:gd name="T8" fmla="*/ 557 w 577"/>
              <a:gd name="T9" fmla="*/ 522 h 1389"/>
              <a:gd name="T10" fmla="*/ 566 w 577"/>
              <a:gd name="T11" fmla="*/ 790 h 1389"/>
              <a:gd name="T12" fmla="*/ 490 w 577"/>
              <a:gd name="T13" fmla="*/ 1034 h 1389"/>
              <a:gd name="T14" fmla="*/ 285 w 577"/>
              <a:gd name="T15" fmla="*/ 1254 h 1389"/>
              <a:gd name="T16" fmla="*/ 266 w 577"/>
              <a:gd name="T17" fmla="*/ 1270 h 1389"/>
              <a:gd name="T18" fmla="*/ 128 w 577"/>
              <a:gd name="T19" fmla="*/ 1347 h 1389"/>
              <a:gd name="T20" fmla="*/ 19 w 577"/>
              <a:gd name="T21" fmla="*/ 1382 h 1389"/>
              <a:gd name="T22" fmla="*/ 13 w 577"/>
              <a:gd name="T23" fmla="*/ 1389 h 1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77" h="1389">
                <a:moveTo>
                  <a:pt x="26" y="0"/>
                </a:moveTo>
                <a:cubicBezTo>
                  <a:pt x="51" y="12"/>
                  <a:pt x="132" y="47"/>
                  <a:pt x="178" y="71"/>
                </a:cubicBezTo>
                <a:cubicBezTo>
                  <a:pt x="224" y="95"/>
                  <a:pt x="256" y="105"/>
                  <a:pt x="302" y="143"/>
                </a:cubicBezTo>
                <a:cubicBezTo>
                  <a:pt x="348" y="181"/>
                  <a:pt x="409" y="237"/>
                  <a:pt x="452" y="300"/>
                </a:cubicBezTo>
                <a:cubicBezTo>
                  <a:pt x="495" y="363"/>
                  <a:pt x="538" y="440"/>
                  <a:pt x="557" y="522"/>
                </a:cubicBezTo>
                <a:cubicBezTo>
                  <a:pt x="576" y="604"/>
                  <a:pt x="577" y="705"/>
                  <a:pt x="566" y="790"/>
                </a:cubicBezTo>
                <a:cubicBezTo>
                  <a:pt x="555" y="875"/>
                  <a:pt x="537" y="957"/>
                  <a:pt x="490" y="1034"/>
                </a:cubicBezTo>
                <a:cubicBezTo>
                  <a:pt x="443" y="1111"/>
                  <a:pt x="322" y="1215"/>
                  <a:pt x="285" y="1254"/>
                </a:cubicBezTo>
                <a:cubicBezTo>
                  <a:pt x="248" y="1293"/>
                  <a:pt x="292" y="1255"/>
                  <a:pt x="266" y="1270"/>
                </a:cubicBezTo>
                <a:cubicBezTo>
                  <a:pt x="240" y="1285"/>
                  <a:pt x="169" y="1328"/>
                  <a:pt x="128" y="1347"/>
                </a:cubicBezTo>
                <a:cubicBezTo>
                  <a:pt x="87" y="1366"/>
                  <a:pt x="38" y="1375"/>
                  <a:pt x="19" y="1382"/>
                </a:cubicBezTo>
                <a:cubicBezTo>
                  <a:pt x="0" y="1389"/>
                  <a:pt x="14" y="1388"/>
                  <a:pt x="13" y="138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A93EDB1F-1BCC-4CD7-B119-C2E1834FC491}"/>
              </a:ext>
            </a:extLst>
          </p:cNvPr>
          <p:cNvSpPr>
            <a:spLocks/>
          </p:cNvSpPr>
          <p:nvPr/>
        </p:nvSpPr>
        <p:spPr bwMode="auto">
          <a:xfrm>
            <a:off x="4572794" y="5662191"/>
            <a:ext cx="1417637" cy="446087"/>
          </a:xfrm>
          <a:custGeom>
            <a:avLst/>
            <a:gdLst>
              <a:gd name="T0" fmla="*/ 893 w 893"/>
              <a:gd name="T1" fmla="*/ 234 h 281"/>
              <a:gd name="T2" fmla="*/ 791 w 893"/>
              <a:gd name="T3" fmla="*/ 265 h 281"/>
              <a:gd name="T4" fmla="*/ 698 w 893"/>
              <a:gd name="T5" fmla="*/ 275 h 281"/>
              <a:gd name="T6" fmla="*/ 611 w 893"/>
              <a:gd name="T7" fmla="*/ 281 h 281"/>
              <a:gd name="T8" fmla="*/ 567 w 893"/>
              <a:gd name="T9" fmla="*/ 277 h 281"/>
              <a:gd name="T10" fmla="*/ 583 w 893"/>
              <a:gd name="T11" fmla="*/ 277 h 281"/>
              <a:gd name="T12" fmla="*/ 557 w 893"/>
              <a:gd name="T13" fmla="*/ 277 h 281"/>
              <a:gd name="T14" fmla="*/ 470 w 893"/>
              <a:gd name="T15" fmla="*/ 272 h 281"/>
              <a:gd name="T16" fmla="*/ 336 w 893"/>
              <a:gd name="T17" fmla="*/ 234 h 281"/>
              <a:gd name="T18" fmla="*/ 214 w 893"/>
              <a:gd name="T19" fmla="*/ 182 h 281"/>
              <a:gd name="T20" fmla="*/ 106 w 893"/>
              <a:gd name="T21" fmla="*/ 128 h 281"/>
              <a:gd name="T22" fmla="*/ 10 w 893"/>
              <a:gd name="T23" fmla="*/ 10 h 281"/>
              <a:gd name="T24" fmla="*/ 47 w 893"/>
              <a:gd name="T25" fmla="*/ 66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93" h="281">
                <a:moveTo>
                  <a:pt x="893" y="234"/>
                </a:moveTo>
                <a:cubicBezTo>
                  <a:pt x="876" y="239"/>
                  <a:pt x="823" y="258"/>
                  <a:pt x="791" y="265"/>
                </a:cubicBezTo>
                <a:cubicBezTo>
                  <a:pt x="759" y="272"/>
                  <a:pt x="728" y="272"/>
                  <a:pt x="698" y="275"/>
                </a:cubicBezTo>
                <a:cubicBezTo>
                  <a:pt x="668" y="278"/>
                  <a:pt x="633" y="281"/>
                  <a:pt x="611" y="281"/>
                </a:cubicBezTo>
                <a:cubicBezTo>
                  <a:pt x="589" y="281"/>
                  <a:pt x="572" y="278"/>
                  <a:pt x="567" y="277"/>
                </a:cubicBezTo>
                <a:cubicBezTo>
                  <a:pt x="562" y="276"/>
                  <a:pt x="585" y="277"/>
                  <a:pt x="583" y="277"/>
                </a:cubicBezTo>
                <a:cubicBezTo>
                  <a:pt x="581" y="277"/>
                  <a:pt x="576" y="278"/>
                  <a:pt x="557" y="277"/>
                </a:cubicBezTo>
                <a:cubicBezTo>
                  <a:pt x="538" y="276"/>
                  <a:pt x="507" y="279"/>
                  <a:pt x="470" y="272"/>
                </a:cubicBezTo>
                <a:cubicBezTo>
                  <a:pt x="433" y="265"/>
                  <a:pt x="379" y="249"/>
                  <a:pt x="336" y="234"/>
                </a:cubicBezTo>
                <a:cubicBezTo>
                  <a:pt x="293" y="219"/>
                  <a:pt x="252" y="200"/>
                  <a:pt x="214" y="182"/>
                </a:cubicBezTo>
                <a:lnTo>
                  <a:pt x="106" y="128"/>
                </a:lnTo>
                <a:lnTo>
                  <a:pt x="10" y="10"/>
                </a:lnTo>
                <a:cubicBezTo>
                  <a:pt x="0" y="0"/>
                  <a:pt x="39" y="54"/>
                  <a:pt x="47" y="6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D18843-DBE4-40F3-A31A-46EC7AB1F542}"/>
              </a:ext>
            </a:extLst>
          </p:cNvPr>
          <p:cNvSpPr>
            <a:spLocks/>
          </p:cNvSpPr>
          <p:nvPr/>
        </p:nvSpPr>
        <p:spPr bwMode="auto">
          <a:xfrm>
            <a:off x="4261644" y="4476328"/>
            <a:ext cx="179387" cy="1052513"/>
          </a:xfrm>
          <a:custGeom>
            <a:avLst/>
            <a:gdLst>
              <a:gd name="T0" fmla="*/ 113 w 113"/>
              <a:gd name="T1" fmla="*/ 663 h 663"/>
              <a:gd name="T2" fmla="*/ 36 w 113"/>
              <a:gd name="T3" fmla="*/ 487 h 663"/>
              <a:gd name="T4" fmla="*/ 1 w 113"/>
              <a:gd name="T5" fmla="*/ 292 h 663"/>
              <a:gd name="T6" fmla="*/ 32 w 113"/>
              <a:gd name="T7" fmla="*/ 128 h 663"/>
              <a:gd name="T8" fmla="*/ 42 w 113"/>
              <a:gd name="T9" fmla="*/ 107 h 663"/>
              <a:gd name="T10" fmla="*/ 75 w 113"/>
              <a:gd name="T1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663">
                <a:moveTo>
                  <a:pt x="113" y="663"/>
                </a:moveTo>
                <a:cubicBezTo>
                  <a:pt x="100" y="634"/>
                  <a:pt x="55" y="549"/>
                  <a:pt x="36" y="487"/>
                </a:cubicBezTo>
                <a:cubicBezTo>
                  <a:pt x="17" y="425"/>
                  <a:pt x="2" y="352"/>
                  <a:pt x="1" y="292"/>
                </a:cubicBezTo>
                <a:cubicBezTo>
                  <a:pt x="0" y="232"/>
                  <a:pt x="25" y="159"/>
                  <a:pt x="32" y="128"/>
                </a:cubicBezTo>
                <a:cubicBezTo>
                  <a:pt x="39" y="97"/>
                  <a:pt x="35" y="128"/>
                  <a:pt x="42" y="107"/>
                </a:cubicBezTo>
                <a:cubicBezTo>
                  <a:pt x="49" y="86"/>
                  <a:pt x="68" y="22"/>
                  <a:pt x="75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13F685A-B63F-436C-9272-632F1D4D1C15}"/>
              </a:ext>
            </a:extLst>
          </p:cNvPr>
          <p:cNvSpPr>
            <a:spLocks/>
          </p:cNvSpPr>
          <p:nvPr/>
        </p:nvSpPr>
        <p:spPr bwMode="auto">
          <a:xfrm>
            <a:off x="4482306" y="4055641"/>
            <a:ext cx="268288" cy="263525"/>
          </a:xfrm>
          <a:custGeom>
            <a:avLst/>
            <a:gdLst>
              <a:gd name="T0" fmla="*/ 0 w 169"/>
              <a:gd name="T1" fmla="*/ 166 h 166"/>
              <a:gd name="T2" fmla="*/ 76 w 169"/>
              <a:gd name="T3" fmla="*/ 73 h 166"/>
              <a:gd name="T4" fmla="*/ 169 w 169"/>
              <a:gd name="T5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" h="166">
                <a:moveTo>
                  <a:pt x="0" y="166"/>
                </a:moveTo>
                <a:cubicBezTo>
                  <a:pt x="13" y="151"/>
                  <a:pt x="48" y="101"/>
                  <a:pt x="76" y="73"/>
                </a:cubicBezTo>
                <a:cubicBezTo>
                  <a:pt x="104" y="45"/>
                  <a:pt x="150" y="15"/>
                  <a:pt x="169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273546E-38C7-4BC9-8053-700FA7B8BC41}"/>
              </a:ext>
            </a:extLst>
          </p:cNvPr>
          <p:cNvSpPr>
            <a:spLocks/>
          </p:cNvSpPr>
          <p:nvPr/>
        </p:nvSpPr>
        <p:spPr bwMode="auto">
          <a:xfrm>
            <a:off x="4572794" y="4695403"/>
            <a:ext cx="309562" cy="822325"/>
          </a:xfrm>
          <a:custGeom>
            <a:avLst/>
            <a:gdLst>
              <a:gd name="T0" fmla="*/ 182 w 182"/>
              <a:gd name="T1" fmla="*/ 0 h 494"/>
              <a:gd name="T2" fmla="*/ 132 w 182"/>
              <a:gd name="T3" fmla="*/ 224 h 494"/>
              <a:gd name="T4" fmla="*/ 81 w 182"/>
              <a:gd name="T5" fmla="*/ 356 h 494"/>
              <a:gd name="T6" fmla="*/ 21 w 182"/>
              <a:gd name="T7" fmla="*/ 467 h 494"/>
              <a:gd name="T8" fmla="*/ 0 w 182"/>
              <a:gd name="T9" fmla="*/ 494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494">
                <a:moveTo>
                  <a:pt x="182" y="0"/>
                </a:moveTo>
                <a:cubicBezTo>
                  <a:pt x="173" y="37"/>
                  <a:pt x="149" y="165"/>
                  <a:pt x="132" y="224"/>
                </a:cubicBezTo>
                <a:cubicBezTo>
                  <a:pt x="115" y="283"/>
                  <a:pt x="99" y="316"/>
                  <a:pt x="81" y="356"/>
                </a:cubicBezTo>
                <a:cubicBezTo>
                  <a:pt x="63" y="396"/>
                  <a:pt x="35" y="444"/>
                  <a:pt x="21" y="467"/>
                </a:cubicBezTo>
                <a:cubicBezTo>
                  <a:pt x="7" y="490"/>
                  <a:pt x="4" y="489"/>
                  <a:pt x="0" y="494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04BB574A-4F0D-4AD9-8553-285BA2E7039E}"/>
              </a:ext>
            </a:extLst>
          </p:cNvPr>
          <p:cNvSpPr>
            <a:spLocks/>
          </p:cNvSpPr>
          <p:nvPr/>
        </p:nvSpPr>
        <p:spPr bwMode="auto">
          <a:xfrm>
            <a:off x="3420269" y="5517728"/>
            <a:ext cx="1022350" cy="334963"/>
          </a:xfrm>
          <a:custGeom>
            <a:avLst/>
            <a:gdLst>
              <a:gd name="T0" fmla="*/ 644 w 644"/>
              <a:gd name="T1" fmla="*/ 99 h 211"/>
              <a:gd name="T2" fmla="*/ 530 w 644"/>
              <a:gd name="T3" fmla="*/ 170 h 211"/>
              <a:gd name="T4" fmla="*/ 453 w 644"/>
              <a:gd name="T5" fmla="*/ 206 h 211"/>
              <a:gd name="T6" fmla="*/ 274 w 644"/>
              <a:gd name="T7" fmla="*/ 197 h 211"/>
              <a:gd name="T8" fmla="*/ 117 w 644"/>
              <a:gd name="T9" fmla="*/ 124 h 211"/>
              <a:gd name="T10" fmla="*/ 0 w 644"/>
              <a:gd name="T11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4" h="211">
                <a:moveTo>
                  <a:pt x="644" y="99"/>
                </a:moveTo>
                <a:cubicBezTo>
                  <a:pt x="625" y="111"/>
                  <a:pt x="562" y="152"/>
                  <a:pt x="530" y="170"/>
                </a:cubicBezTo>
                <a:cubicBezTo>
                  <a:pt x="498" y="188"/>
                  <a:pt x="496" y="202"/>
                  <a:pt x="453" y="206"/>
                </a:cubicBezTo>
                <a:cubicBezTo>
                  <a:pt x="410" y="210"/>
                  <a:pt x="330" y="211"/>
                  <a:pt x="274" y="197"/>
                </a:cubicBezTo>
                <a:cubicBezTo>
                  <a:pt x="218" y="183"/>
                  <a:pt x="163" y="157"/>
                  <a:pt x="117" y="124"/>
                </a:cubicBezTo>
                <a:cubicBezTo>
                  <a:pt x="71" y="91"/>
                  <a:pt x="25" y="26"/>
                  <a:pt x="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83BB8B31-1907-4845-A0C2-CCE3D8345675}"/>
              </a:ext>
            </a:extLst>
          </p:cNvPr>
          <p:cNvSpPr>
            <a:spLocks/>
          </p:cNvSpPr>
          <p:nvPr/>
        </p:nvSpPr>
        <p:spPr bwMode="auto">
          <a:xfrm>
            <a:off x="3088481" y="3750841"/>
            <a:ext cx="234950" cy="1639887"/>
          </a:xfrm>
          <a:custGeom>
            <a:avLst/>
            <a:gdLst>
              <a:gd name="T0" fmla="*/ 148 w 148"/>
              <a:gd name="T1" fmla="*/ 1033 h 1033"/>
              <a:gd name="T2" fmla="*/ 78 w 148"/>
              <a:gd name="T3" fmla="*/ 900 h 1033"/>
              <a:gd name="T4" fmla="*/ 24 w 148"/>
              <a:gd name="T5" fmla="*/ 721 h 1033"/>
              <a:gd name="T6" fmla="*/ 0 w 148"/>
              <a:gd name="T7" fmla="*/ 495 h 1033"/>
              <a:gd name="T8" fmla="*/ 24 w 148"/>
              <a:gd name="T9" fmla="*/ 222 h 1033"/>
              <a:gd name="T10" fmla="*/ 104 w 148"/>
              <a:gd name="T11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" h="1033">
                <a:moveTo>
                  <a:pt x="148" y="1033"/>
                </a:moveTo>
                <a:cubicBezTo>
                  <a:pt x="136" y="1011"/>
                  <a:pt x="99" y="952"/>
                  <a:pt x="78" y="900"/>
                </a:cubicBezTo>
                <a:cubicBezTo>
                  <a:pt x="57" y="848"/>
                  <a:pt x="37" y="788"/>
                  <a:pt x="24" y="721"/>
                </a:cubicBezTo>
                <a:cubicBezTo>
                  <a:pt x="11" y="654"/>
                  <a:pt x="0" y="578"/>
                  <a:pt x="0" y="495"/>
                </a:cubicBezTo>
                <a:cubicBezTo>
                  <a:pt x="0" y="412"/>
                  <a:pt x="7" y="304"/>
                  <a:pt x="24" y="222"/>
                </a:cubicBezTo>
                <a:cubicBezTo>
                  <a:pt x="41" y="140"/>
                  <a:pt x="87" y="46"/>
                  <a:pt x="104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5" name="Picture 26" descr="小猫">
            <a:hlinkClick r:id="rId5" action="ppaction://program"/>
            <a:extLst>
              <a:ext uri="{FF2B5EF4-FFF2-40B4-BE49-F238E27FC236}">
                <a16:creationId xmlns:a16="http://schemas.microsoft.com/office/drawing/2014/main" id="{24D3446C-9301-4082-9288-31D977E1F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44" y="3095203"/>
            <a:ext cx="73977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28">
            <a:extLst>
              <a:ext uri="{FF2B5EF4-FFF2-40B4-BE49-F238E27FC236}">
                <a16:creationId xmlns:a16="http://schemas.microsoft.com/office/drawing/2014/main" id="{7117F9ED-66BF-4A27-AB6A-E668D0C0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" y="5961224"/>
            <a:ext cx="288925" cy="28892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7" name="Picture 29" descr="Ellip073">
            <a:extLst>
              <a:ext uri="{FF2B5EF4-FFF2-40B4-BE49-F238E27FC236}">
                <a16:creationId xmlns:a16="http://schemas.microsoft.com/office/drawing/2014/main" id="{89AFA237-10D9-4E0C-B467-1EBFFB9D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5840574"/>
            <a:ext cx="1008062" cy="37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Box 30">
            <a:extLst>
              <a:ext uri="{FF2B5EF4-FFF2-40B4-BE49-F238E27FC236}">
                <a16:creationId xmlns:a16="http://schemas.microsoft.com/office/drawing/2014/main" id="{621CA80D-D4EB-4979-AA03-ADE6ED8F6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5826286"/>
            <a:ext cx="984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CC0066"/>
                </a:solidFill>
                <a:latin typeface="BankGothic Md BT" pitchFamily="34" charset="0"/>
                <a:ea typeface="黑体" panose="02010609060101010101" pitchFamily="49" charset="-122"/>
              </a:rPr>
              <a:t>PLAY</a:t>
            </a: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B3E4AB94-AC27-4618-8BE8-0D74FA8F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444" y="2769766"/>
            <a:ext cx="923330" cy="3263897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eaVert" wrap="square" anchor="ctr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欧拉图能分解为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</a:rPr>
              <a:t>若干个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边不重的圈</a:t>
            </a:r>
            <a:r>
              <a:rPr lang="zh-CN" altLang="en-US" b="1" dirty="0">
                <a:latin typeface="Times New Roman" panose="02020603050405020304" pitchFamily="18" charset="0"/>
              </a:rPr>
              <a:t>之并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84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y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0.03172 C 0.01771 0.03218 0.02083 0.03172 0.02465 0.0338 C 0.02847 0.03588 0.03368 0.03889 0.03889 0.04445 C 0.04409 0.05 0.05052 0.05926 0.0559 0.06783 C 0.06128 0.07639 0.06736 0.08426 0.07153 0.09561 C 0.07569 0.10695 0.07916 0.12223 0.0809 0.13588 C 0.08264 0.14954 0.08368 0.16158 0.08194 0.17755 C 0.08021 0.19352 0.07587 0.21644 0.07048 0.23172 C 0.0651 0.24699 0.05781 0.2588 0.04965 0.26922 C 0.04149 0.27963 0.03298 0.28774 0.02153 0.29422 C 0.01007 0.3007 -0.00573 0.30649 -0.0191 0.30811 C -0.03247 0.30973 -0.04584 0.30857 -0.05868 0.30394 C -0.07153 0.29931 -0.0849 0.29121 -0.09618 0.28033 C -0.10747 0.26945 -0.1191 0.25487 -0.12639 0.23866 C -0.13368 0.22246 -0.1375 0.19977 -0.13993 0.18311 C -0.14236 0.16644 -0.14323 0.15394 -0.14097 0.13866 C -0.13872 0.12338 -0.13299 0.10556 -0.12639 0.09144 C -0.11979 0.07732 -0.11077 0.06528 -0.10139 0.05394 C -0.09202 0.0426 -0.08229 0.0301 -0.07014 0.02338 C -0.05799 0.01667 -0.04323 0.01412 -0.02847 0.01366 C -0.01372 0.0132 0.01059 0.01945 0.0184 0.02061 " pathEditMode="relative" rAng="0" ptsTypes="AAAAAAAAAAAAAAAAAAAAA">
                                      <p:cBhvr>
                                        <p:cTn id="29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3 0.01482 C 0.03142 0.00949 0.03281 0.0044 0.03628 -0.00185 C 0.03975 -0.0081 0.04548 -0.01666 0.05087 -0.02268 C 0.05625 -0.0287 0.05989 -0.03379 0.06857 -0.03796 C 0.07725 -0.04213 0.09323 -0.04583 0.10295 -0.04768 C 0.11267 -0.04953 0.12031 -0.04583 0.12691 -0.04907 C 0.1335 -0.05231 0.1368 -0.06088 0.14253 -0.06713 C 0.14826 -0.07338 0.15278 -0.08078 0.16128 -0.08657 C 0.16979 -0.09236 0.18107 -0.1 0.19357 -0.10185 C 0.20607 -0.1037 0.22534 -0.10069 0.23628 -0.09768 C 0.24722 -0.09467 0.25243 -0.09004 0.2592 -0.08379 C 0.26597 -0.07754 0.27135 -0.06851 0.27691 -0.06018 C 0.28246 -0.05185 0.28923 -0.04398 0.29253 -0.03379 C 0.29583 -0.02361 0.29427 -0.00972 0.29635 0.00162 C 0.29843 0.01297 0.30434 0.02292 0.30503 0.03426 C 0.30573 0.04561 0.30278 0.05996 0.30087 0.07037 C 0.29896 0.08079 0.29774 0.08704 0.29357 0.09676 C 0.28941 0.10649 0.28264 0.11875 0.27587 0.12871 C 0.26909 0.13866 0.26284 0.14931 0.25295 0.15649 C 0.24305 0.16366 0.22795 0.17014 0.21649 0.17176 C 0.20503 0.17338 0.19514 0.17037 0.1842 0.16621 C 0.17326 0.16204 0.16059 0.15672 0.15087 0.14676 C 0.14114 0.13681 0.13212 0.12061 0.12587 0.10649 C 0.11962 0.09237 0.11545 0.0794 0.11337 0.06204 C 0.11128 0.04468 0.11198 0.0176 0.11337 0.00232 C 0.11475 -0.01296 0.11962 -0.0206 0.1217 -0.02963 C 0.12378 -0.03865 0.12482 -0.04537 0.12587 -0.05185 " pathEditMode="relative" rAng="0" ptsTypes="AAAAAAAAAAAAAAAAAAAAAAAAAAA">
                                      <p:cBhvr>
                                        <p:cTn id="4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96 -0.05995 C 0.12691 -0.05416 0.13385 -0.04814 0.13871 -0.04189 C 0.14357 -0.03564 0.14462 -0.03032 0.14913 -0.02245 C 0.15364 -0.01458 0.16146 -0.00393 0.1658 0.00533 C 0.17014 0.01459 0.17239 0.02408 0.17517 0.03311 C 0.17795 0.04213 0.1783 0.05463 0.18246 0.05949 C 0.18663 0.06436 0.19236 0.0625 0.20052 0.06158 C 0.20868 0.06065 0.21892 0.05625 0.23142 0.05394 C 0.24392 0.05162 0.26354 0.04769 0.27552 0.04723 C 0.2875 0.04676 0.29444 0.04838 0.30312 0.05162 C 0.3118 0.05487 0.3184 0.06112 0.32725 0.06713 C 0.33611 0.07315 0.34774 0.08056 0.35642 0.0882 C 0.3651 0.09584 0.37343 0.10394 0.37934 0.11366 C 0.38524 0.12338 0.38854 0.13565 0.39184 0.14699 C 0.39514 0.15834 0.39739 0.16899 0.39913 0.18172 C 0.40087 0.19445 0.4033 0.20787 0.40225 0.22385 C 0.40121 0.23982 0.3993 0.26042 0.39305 0.27824 C 0.3868 0.29607 0.37413 0.3169 0.36475 0.33056 C 0.35538 0.34422 0.3493 0.35047 0.33646 0.35949 C 0.32361 0.36852 0.30416 0.38033 0.28802 0.38496 C 0.27187 0.38959 0.25573 0.39074 0.23975 0.38727 C 0.22378 0.3838 0.20468 0.37362 0.19184 0.36366 C 0.17899 0.35371 0.17187 0.34098 0.16267 0.32755 C 0.15347 0.31412 0.14305 0.30047 0.13663 0.28311 C 0.13021 0.26574 0.12534 0.2426 0.12413 0.22338 C 0.12291 0.20417 0.12517 0.18473 0.12968 0.16713 C 0.1342 0.14954 0.14409 0.13056 0.15139 0.11713 C 0.15868 0.10371 0.16771 0.09584 0.17309 0.08612 C 0.17847 0.07639 0.18125 0.06389 0.1835 0.05811 " pathEditMode="relative" rAng="0" ptsTypes="AAAAAAAAAAAAAAAAAAAAAAAAAAAAA">
                                      <p:cBhvr>
                                        <p:cTn id="63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93 0.07338 C 0.19218 0.08496 0.19444 0.09653 0.19514 0.10949 C 0.19583 0.12246 0.19462 0.13612 0.19409 0.15116 C 0.19357 0.16621 0.19357 0.18473 0.19201 0.19977 C 0.19045 0.21482 0.18837 0.22848 0.18472 0.24144 C 0.18107 0.2544 0.17587 0.26528 0.17014 0.27755 C 0.16441 0.28982 0.1585 0.30417 0.15034 0.31505 C 0.14218 0.32593 0.12968 0.33681 0.12118 0.34283 C 0.11267 0.34885 0.10746 0.35047 0.0993 0.35116 C 0.09114 0.35186 0.08038 0.35047 0.07222 0.34699 C 0.06406 0.34352 0.05781 0.33843 0.05034 0.33033 C 0.04288 0.32223 0.03298 0.30857 0.02743 0.29838 C 0.02187 0.2882 0.02031 0.28102 0.01701 0.26922 C 0.01371 0.25741 0.01059 0.24074 0.00764 0.22755 C 0.00468 0.21436 0.00139 0.20278 -0.0007 0.19005 C -0.00278 0.17732 -0.00365 0.15903 -0.00452 0.15162 C -0.00538 0.14422 -0.00643 0.15209 -0.00608 0.14491 C -0.00573 0.13774 -0.00538 0.12246 -0.00278 0.10834 C -0.00018 0.09422 0.00573 0.07408 0.00972 0.05949 C 0.01371 0.04491 0.01927 0.02686 0.02118 0.02061 " pathEditMode="relative" rAng="0" ptsTypes="AAAAAAAAAAAAAAAAAAAA">
                                      <p:cBhvr>
                                        <p:cTn id="9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9500"/>
                            </p:stCondLst>
                            <p:childTnLst>
                              <p:par>
                                <p:cTn id="10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C503A96C-4210-4FE2-85D9-325AEE2E036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/>
              <a:t>例子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8BDDAE00-6D1C-4961-BFBF-936FA8D930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" y="1219200"/>
            <a:ext cx="8802688" cy="51054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    </a:t>
            </a:r>
            <a:r>
              <a:rPr lang="zh-CN" altLang="zh-CN" dirty="0"/>
              <a:t>由定理</a:t>
            </a:r>
            <a:r>
              <a:rPr lang="en-US" altLang="zh-CN" dirty="0"/>
              <a:t>15.1</a:t>
            </a:r>
            <a:r>
              <a:rPr lang="zh-CN" altLang="zh-CN" dirty="0"/>
              <a:t>，图</a:t>
            </a:r>
            <a:r>
              <a:rPr lang="en-US" altLang="zh-CN" dirty="0"/>
              <a:t>(a)</a:t>
            </a:r>
            <a:r>
              <a:rPr lang="zh-CN" altLang="zh-CN" dirty="0"/>
              <a:t>为欧拉图，该图既可以看成圈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2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3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4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2</a:t>
            </a:r>
            <a:r>
              <a:rPr lang="en-US" altLang="zh-CN" dirty="0"/>
              <a:t>,v</a:t>
            </a:r>
            <a:r>
              <a:rPr lang="en-US" altLang="zh-CN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5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6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7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8</a:t>
            </a:r>
            <a:r>
              <a:rPr lang="en-US" altLang="zh-CN" dirty="0">
                <a:solidFill>
                  <a:srgbClr val="0066FF"/>
                </a:solidFill>
              </a:rPr>
              <a:t>v</a:t>
            </a:r>
            <a:r>
              <a:rPr lang="en-US" altLang="zh-CN" baseline="-25000" dirty="0">
                <a:solidFill>
                  <a:srgbClr val="0066FF"/>
                </a:solidFill>
              </a:rPr>
              <a:t>6</a:t>
            </a:r>
            <a:r>
              <a:rPr lang="zh-CN" altLang="zh-CN" dirty="0"/>
              <a:t>之并（</a:t>
            </a:r>
            <a:r>
              <a:rPr lang="zh-CN" altLang="en-US" dirty="0"/>
              <a:t>图</a:t>
            </a:r>
            <a:r>
              <a:rPr lang="en-US" altLang="zh-CN" dirty="0"/>
              <a:t>(b)</a:t>
            </a:r>
            <a:r>
              <a:rPr lang="zh-CN" altLang="zh-CN" dirty="0"/>
              <a:t>），也可以看成圈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5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7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zh-CN" altLang="zh-CN" dirty="0"/>
              <a:t>与圈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strike="sngStrike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v</a:t>
            </a:r>
            <a:r>
              <a:rPr lang="en-US" altLang="zh-CN" baseline="-25000" dirty="0"/>
              <a:t>8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zh-CN" dirty="0"/>
              <a:t>之并（</a:t>
            </a:r>
            <a:r>
              <a:rPr lang="zh-CN" altLang="en-US" dirty="0"/>
              <a:t>图</a:t>
            </a:r>
            <a:r>
              <a:rPr lang="en-US" altLang="zh-CN" dirty="0"/>
              <a:t>(c)</a:t>
            </a:r>
            <a:r>
              <a:rPr lang="zh-CN" altLang="zh-CN" dirty="0"/>
              <a:t>中）。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77828" name="Rectangle 9">
            <a:extLst>
              <a:ext uri="{FF2B5EF4-FFF2-40B4-BE49-F238E27FC236}">
                <a16:creationId xmlns:a16="http://schemas.microsoft.com/office/drawing/2014/main" id="{13120AFA-E9AE-4F3A-81D9-C48198BD9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29" name="对象 4">
            <a:extLst>
              <a:ext uri="{FF2B5EF4-FFF2-40B4-BE49-F238E27FC236}">
                <a16:creationId xmlns:a16="http://schemas.microsoft.com/office/drawing/2014/main" id="{B859FAB5-2AB4-43C2-8228-C4498799F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378069"/>
              </p:ext>
            </p:extLst>
          </p:nvPr>
        </p:nvGraphicFramePr>
        <p:xfrm>
          <a:off x="338842" y="2924374"/>
          <a:ext cx="3463925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14500" imgH="1038245" progId="Visio.Drawing.15">
                  <p:embed/>
                </p:oleObj>
              </mc:Choice>
              <mc:Fallback>
                <p:oleObj r:id="rId3" imgW="1714500" imgH="1038245" progId="Visio.Drawing.15">
                  <p:embed/>
                  <p:pic>
                    <p:nvPicPr>
                      <p:cNvPr id="77829" name="对象 4">
                        <a:extLst>
                          <a:ext uri="{FF2B5EF4-FFF2-40B4-BE49-F238E27FC236}">
                            <a16:creationId xmlns:a16="http://schemas.microsoft.com/office/drawing/2014/main" id="{B859FAB5-2AB4-43C2-8228-C4498799F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42" y="2924374"/>
                        <a:ext cx="3463925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Rectangle 11">
            <a:extLst>
              <a:ext uri="{FF2B5EF4-FFF2-40B4-BE49-F238E27FC236}">
                <a16:creationId xmlns:a16="http://schemas.microsoft.com/office/drawing/2014/main" id="{5DADE3EC-AC8D-4C02-8670-8C8F7FF62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31" name="对象 6">
            <a:extLst>
              <a:ext uri="{FF2B5EF4-FFF2-40B4-BE49-F238E27FC236}">
                <a16:creationId xmlns:a16="http://schemas.microsoft.com/office/drawing/2014/main" id="{2A963559-A7A1-40BA-9F25-A8553B4FD7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640271"/>
              </p:ext>
            </p:extLst>
          </p:nvPr>
        </p:nvGraphicFramePr>
        <p:xfrm>
          <a:off x="3218567" y="2978349"/>
          <a:ext cx="3240087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00092" imgH="1209518" progId="Visio.Drawing.15">
                  <p:embed/>
                </p:oleObj>
              </mc:Choice>
              <mc:Fallback>
                <p:oleObj r:id="rId5" imgW="1800092" imgH="1209518" progId="Visio.Drawing.15">
                  <p:embed/>
                  <p:pic>
                    <p:nvPicPr>
                      <p:cNvPr id="77831" name="对象 6">
                        <a:extLst>
                          <a:ext uri="{FF2B5EF4-FFF2-40B4-BE49-F238E27FC236}">
                            <a16:creationId xmlns:a16="http://schemas.microsoft.com/office/drawing/2014/main" id="{2A963559-A7A1-40BA-9F25-A8553B4FD7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567" y="2978349"/>
                        <a:ext cx="3240087" cy="217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2" name="Rectangle 13">
            <a:extLst>
              <a:ext uri="{FF2B5EF4-FFF2-40B4-BE49-F238E27FC236}">
                <a16:creationId xmlns:a16="http://schemas.microsoft.com/office/drawing/2014/main" id="{194380AC-B6BF-4483-85DD-55D68FF0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7833" name="对象 8">
            <a:extLst>
              <a:ext uri="{FF2B5EF4-FFF2-40B4-BE49-F238E27FC236}">
                <a16:creationId xmlns:a16="http://schemas.microsoft.com/office/drawing/2014/main" id="{5E7A18DE-FD84-4534-B778-95E2C7E838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369986"/>
              </p:ext>
            </p:extLst>
          </p:nvPr>
        </p:nvGraphicFramePr>
        <p:xfrm>
          <a:off x="5595054" y="2852936"/>
          <a:ext cx="341947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733639" imgH="1038245" progId="Visio.Drawing.15">
                  <p:embed/>
                </p:oleObj>
              </mc:Choice>
              <mc:Fallback>
                <p:oleObj r:id="rId7" imgW="1733639" imgH="1038245" progId="Visio.Drawing.15">
                  <p:embed/>
                  <p:pic>
                    <p:nvPicPr>
                      <p:cNvPr id="77833" name="对象 8">
                        <a:extLst>
                          <a:ext uri="{FF2B5EF4-FFF2-40B4-BE49-F238E27FC236}">
                            <a16:creationId xmlns:a16="http://schemas.microsoft.com/office/drawing/2014/main" id="{5E7A18DE-FD84-4534-B778-95E2C7E838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054" y="2852936"/>
                        <a:ext cx="3419475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4" name="TextBox 9">
            <a:extLst>
              <a:ext uri="{FF2B5EF4-FFF2-40B4-BE49-F238E27FC236}">
                <a16:creationId xmlns:a16="http://schemas.microsoft.com/office/drawing/2014/main" id="{FF881D1A-A0D9-484D-9B7F-55EDF8C2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904" y="5299274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(a)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sp>
        <p:nvSpPr>
          <p:cNvPr id="77835" name="TextBox 14">
            <a:extLst>
              <a:ext uri="{FF2B5EF4-FFF2-40B4-BE49-F238E27FC236}">
                <a16:creationId xmlns:a16="http://schemas.microsoft.com/office/drawing/2014/main" id="{1C0F0ED3-FCCD-4D7A-B4C8-3E841FB5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5192" y="5269111"/>
            <a:ext cx="86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(b)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sp>
        <p:nvSpPr>
          <p:cNvPr id="77836" name="TextBox 15">
            <a:extLst>
              <a:ext uri="{FF2B5EF4-FFF2-40B4-BE49-F238E27FC236}">
                <a16:creationId xmlns:a16="http://schemas.microsoft.com/office/drawing/2014/main" id="{06A218F2-3AAD-4013-BB1E-03C542B82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454" y="5299274"/>
            <a:ext cx="865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ahoma" panose="020B0604030504040204" pitchFamily="34" charset="0"/>
              </a:rPr>
              <a:t>(c)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15.1 </a:t>
            </a:r>
            <a:r>
              <a:rPr lang="zh-CN" altLang="en-US" dirty="0">
                <a:solidFill>
                  <a:srgbClr val="FF0000"/>
                </a:solidFill>
              </a:rPr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679048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27EEDBDA-A422-4C32-BC85-2BA5BCE6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EEB11-85BE-49BE-90A2-298C3D1B660C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86728" name="Rectangle 8">
            <a:extLst>
              <a:ext uri="{FF2B5EF4-FFF2-40B4-BE49-F238E27FC236}">
                <a16:creationId xmlns:a16="http://schemas.microsoft.com/office/drawing/2014/main" id="{33C87EF6-16F8-4BDA-924B-0240F50EB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例题</a:t>
            </a:r>
          </a:p>
        </p:txBody>
      </p:sp>
      <p:sp>
        <p:nvSpPr>
          <p:cNvPr id="286729" name="Rectangle 9">
            <a:extLst>
              <a:ext uri="{FF2B5EF4-FFF2-40B4-BE49-F238E27FC236}">
                <a16:creationId xmlns:a16="http://schemas.microsoft.com/office/drawing/2014/main" id="{C4D58FAE-F40F-4EB1-8793-FC7ACEF2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196975"/>
            <a:ext cx="8229600" cy="136842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是欧拉图，但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不是平凡图，也不是一个环，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       则：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2.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证  只需证明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中不可能有桥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49E6C09B-276F-4C02-B352-3DCA53639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28" y="4130358"/>
            <a:ext cx="8207375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85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方法二：反证法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利用欧拉图无奇度顶点及握手定理的推论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否则，设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=(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中桥，则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产生两个连通分支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，不妨设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由于从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中删除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时，只改变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的度数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各减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1)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，因而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中均只含一个奇度顶点，这与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握手定理推论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矛盾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1" name="Rectangle 41">
            <a:extLst>
              <a:ext uri="{FF2B5EF4-FFF2-40B4-BE49-F238E27FC236}">
                <a16:creationId xmlns:a16="http://schemas.microsoft.com/office/drawing/2014/main" id="{A2DD5C05-382E-4BC2-8417-5F896454B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14" y="2563287"/>
            <a:ext cx="7561388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857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方法一：直接证明法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证  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中一条欧拉回路，因为任意的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故：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</a:rPr>
              <a:t>)=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p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，所以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不为桥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F13F425-6A3D-486C-A083-E2955DC97D25}"/>
              </a:ext>
            </a:extLst>
          </p:cNvPr>
          <p:cNvCxnSpPr/>
          <p:nvPr/>
        </p:nvCxnSpPr>
        <p:spPr>
          <a:xfrm>
            <a:off x="539552" y="206084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4827897-153B-4488-ABAA-4CC0FF9440E2}"/>
              </a:ext>
            </a:extLst>
          </p:cNvPr>
          <p:cNvCxnSpPr/>
          <p:nvPr/>
        </p:nvCxnSpPr>
        <p:spPr>
          <a:xfrm>
            <a:off x="512341" y="4178779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86C2C-0940-4D8E-B642-216AB587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15.1 </a:t>
            </a:r>
            <a:r>
              <a:rPr lang="zh-CN" altLang="en-US" dirty="0"/>
              <a:t>欧拉图（回顾）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71DD77-68A7-4D18-954D-3824C379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196752"/>
            <a:ext cx="75628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52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</a:rPr>
              <a:t>15.2 </a:t>
            </a:r>
            <a:r>
              <a:rPr lang="zh-CN" altLang="en-US" dirty="0">
                <a:solidFill>
                  <a:srgbClr val="FF0000"/>
                </a:solidFill>
              </a:rPr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/>
              <a:t>15.3</a:t>
            </a:r>
            <a:r>
              <a:rPr lang="zh-CN" altLang="en-US" sz="2400" b="1" strike="sngStrike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2400" b="1" strike="sngStrike" dirty="0"/>
              <a:t>与货郎担问题</a:t>
            </a:r>
            <a:endParaRPr lang="zh-CN" altLang="en-US" strike="sngStrike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28805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B815A9B-858D-41DF-B55A-2F989472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BE2F-DC42-4C75-8F4F-D0F65786D6E2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90820" name="Rectangle 4">
            <a:extLst>
              <a:ext uri="{FF2B5EF4-FFF2-40B4-BE49-F238E27FC236}">
                <a16:creationId xmlns:a16="http://schemas.microsoft.com/office/drawing/2014/main" id="{10E9FD40-26D6-4F0A-A2CC-4A7ACC06F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>
                <a:solidFill>
                  <a:schemeClr val="tx1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华文中宋" panose="02010600040101010101" pitchFamily="2" charset="-122"/>
              </a:rPr>
              <a:t>哈密顿图</a:t>
            </a:r>
          </a:p>
        </p:txBody>
      </p:sp>
      <p:sp>
        <p:nvSpPr>
          <p:cNvPr id="290825" name="Rectangle 9">
            <a:extLst>
              <a:ext uri="{FF2B5EF4-FFF2-40B4-BE49-F238E27FC236}">
                <a16:creationId xmlns:a16="http://schemas.microsoft.com/office/drawing/2014/main" id="{164B2DCC-356A-4C53-AD7B-7778E16D3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238" y="1408905"/>
            <a:ext cx="3001739" cy="576263"/>
          </a:xfrm>
        </p:spPr>
        <p:txBody>
          <a:bodyPr/>
          <a:lstStyle/>
          <a:p>
            <a:r>
              <a:rPr lang="zh-CN" altLang="en-US" dirty="0"/>
              <a:t>历史背景：</a:t>
            </a:r>
            <a:endParaRPr lang="en-US" altLang="zh-CN" dirty="0"/>
          </a:p>
          <a:p>
            <a:r>
              <a:rPr lang="zh-CN" altLang="en-US" dirty="0"/>
              <a:t>哈密顿周游世界问题</a:t>
            </a:r>
            <a:endParaRPr lang="en-US" altLang="zh-CN" dirty="0"/>
          </a:p>
          <a:p>
            <a:r>
              <a:rPr lang="zh-CN" altLang="en-US" dirty="0"/>
              <a:t>与哈密顿图  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2A2BB0-FCC5-44A9-AA9E-09B9275D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9" y="2937114"/>
            <a:ext cx="2133600" cy="1956415"/>
          </a:xfrm>
          <a:prstGeom prst="rect">
            <a:avLst/>
          </a:prstGeom>
        </p:spPr>
      </p:pic>
      <p:grpSp>
        <p:nvGrpSpPr>
          <p:cNvPr id="127" name="Group 3">
            <a:extLst>
              <a:ext uri="{FF2B5EF4-FFF2-40B4-BE49-F238E27FC236}">
                <a16:creationId xmlns:a16="http://schemas.microsoft.com/office/drawing/2014/main" id="{3D1CFE0F-8FA9-4F0A-9392-22396C0DA3F5}"/>
              </a:ext>
            </a:extLst>
          </p:cNvPr>
          <p:cNvGrpSpPr>
            <a:grpSpLocks/>
          </p:cNvGrpSpPr>
          <p:nvPr/>
        </p:nvGrpSpPr>
        <p:grpSpPr bwMode="auto">
          <a:xfrm>
            <a:off x="2895377" y="1366837"/>
            <a:ext cx="5794375" cy="5365750"/>
            <a:chOff x="1172" y="721"/>
            <a:chExt cx="3650" cy="3380"/>
          </a:xfrm>
        </p:grpSpPr>
        <p:grpSp>
          <p:nvGrpSpPr>
            <p:cNvPr id="128" name="Group 4">
              <a:extLst>
                <a:ext uri="{FF2B5EF4-FFF2-40B4-BE49-F238E27FC236}">
                  <a16:creationId xmlns:a16="http://schemas.microsoft.com/office/drawing/2014/main" id="{2B89DF44-52F4-4E52-90C1-7A5BEDF42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769"/>
              <a:ext cx="3592" cy="3283"/>
              <a:chOff x="1202" y="769"/>
              <a:chExt cx="3592" cy="3283"/>
            </a:xfrm>
          </p:grpSpPr>
          <p:sp>
            <p:nvSpPr>
              <p:cNvPr id="150" name="AutoShape 5">
                <a:extLst>
                  <a:ext uri="{FF2B5EF4-FFF2-40B4-BE49-F238E27FC236}">
                    <a16:creationId xmlns:a16="http://schemas.microsoft.com/office/drawing/2014/main" id="{8097F08C-7AFE-4BB7-BA97-C8AE8F5C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1891"/>
                <a:ext cx="557" cy="639"/>
              </a:xfrm>
              <a:prstGeom prst="pentagon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1" name="Line 6">
                <a:extLst>
                  <a:ext uri="{FF2B5EF4-FFF2-40B4-BE49-F238E27FC236}">
                    <a16:creationId xmlns:a16="http://schemas.microsoft.com/office/drawing/2014/main" id="{1A67212F-4A85-41B5-AF04-6F794E2F5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1450"/>
                <a:ext cx="0" cy="4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2" name="Line 7">
                <a:extLst>
                  <a:ext uri="{FF2B5EF4-FFF2-40B4-BE49-F238E27FC236}">
                    <a16:creationId xmlns:a16="http://schemas.microsoft.com/office/drawing/2014/main" id="{22743204-B7A9-4C36-BC6B-04713A3F5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4" y="1970"/>
                <a:ext cx="453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Line 8">
                <a:extLst>
                  <a:ext uri="{FF2B5EF4-FFF2-40B4-BE49-F238E27FC236}">
                    <a16:creationId xmlns:a16="http://schemas.microsoft.com/office/drawing/2014/main" id="{2AE233D5-CB82-4E92-8EB6-E4AD1F953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9" y="2530"/>
                <a:ext cx="315" cy="4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" name="Line 9">
                <a:extLst>
                  <a:ext uri="{FF2B5EF4-FFF2-40B4-BE49-F238E27FC236}">
                    <a16:creationId xmlns:a16="http://schemas.microsoft.com/office/drawing/2014/main" id="{C4D35747-537E-413F-B712-6C6A5AD84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27" y="2530"/>
                <a:ext cx="314" cy="4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5" name="Line 10">
                <a:extLst>
                  <a:ext uri="{FF2B5EF4-FFF2-40B4-BE49-F238E27FC236}">
                    <a16:creationId xmlns:a16="http://schemas.microsoft.com/office/drawing/2014/main" id="{0DB800D1-3F4A-4DDA-98C2-4FA3334E2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49" y="1930"/>
                <a:ext cx="488" cy="2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6" name="Line 11">
                <a:extLst>
                  <a:ext uri="{FF2B5EF4-FFF2-40B4-BE49-F238E27FC236}">
                    <a16:creationId xmlns:a16="http://schemas.microsoft.com/office/drawing/2014/main" id="{4366016B-4948-4D98-A41A-3A6EA96BC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0" y="1970"/>
                <a:ext cx="489" cy="7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Line 12">
                <a:extLst>
                  <a:ext uri="{FF2B5EF4-FFF2-40B4-BE49-F238E27FC236}">
                    <a16:creationId xmlns:a16="http://schemas.microsoft.com/office/drawing/2014/main" id="{BE070CDC-4425-4609-B524-29C6090EA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0" y="2691"/>
                <a:ext cx="767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13">
                <a:extLst>
                  <a:ext uri="{FF2B5EF4-FFF2-40B4-BE49-F238E27FC236}">
                    <a16:creationId xmlns:a16="http://schemas.microsoft.com/office/drawing/2014/main" id="{DC2D0C3C-65E5-4A61-BF04-F720882D2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527" y="3011"/>
                <a:ext cx="488" cy="5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" name="Line 14">
                <a:extLst>
                  <a:ext uri="{FF2B5EF4-FFF2-40B4-BE49-F238E27FC236}">
                    <a16:creationId xmlns:a16="http://schemas.microsoft.com/office/drawing/2014/main" id="{9575BECF-B569-4B4B-8FBF-154FD1591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3011"/>
                <a:ext cx="489" cy="6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" name="Line 15">
                <a:extLst>
                  <a:ext uri="{FF2B5EF4-FFF2-40B4-BE49-F238E27FC236}">
                    <a16:creationId xmlns:a16="http://schemas.microsoft.com/office/drawing/2014/main" id="{0C04A7F4-4C47-442A-A3C9-24AEB2EC4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7" y="1970"/>
                <a:ext cx="629" cy="6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1" name="Line 16">
                <a:extLst>
                  <a:ext uri="{FF2B5EF4-FFF2-40B4-BE49-F238E27FC236}">
                    <a16:creationId xmlns:a16="http://schemas.microsoft.com/office/drawing/2014/main" id="{AF0DB061-1816-4ACD-BB68-4CD2A6B32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4" y="2651"/>
                <a:ext cx="872" cy="3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2" name="Line 17">
                <a:extLst>
                  <a:ext uri="{FF2B5EF4-FFF2-40B4-BE49-F238E27FC236}">
                    <a16:creationId xmlns:a16="http://schemas.microsoft.com/office/drawing/2014/main" id="{431D8200-3BAB-43EB-AAB8-EBE08258E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5" y="1169"/>
                <a:ext cx="732" cy="2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3" name="Line 18">
                <a:extLst>
                  <a:ext uri="{FF2B5EF4-FFF2-40B4-BE49-F238E27FC236}">
                    <a16:creationId xmlns:a16="http://schemas.microsoft.com/office/drawing/2014/main" id="{DA555F94-6106-4058-BDD6-722083DFD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7" y="1169"/>
                <a:ext cx="0" cy="8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" name="Line 19">
                <a:extLst>
                  <a:ext uri="{FF2B5EF4-FFF2-40B4-BE49-F238E27FC236}">
                    <a16:creationId xmlns:a16="http://schemas.microsoft.com/office/drawing/2014/main" id="{9D1389DC-1377-45F5-9D3D-B130CC14A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9" y="1089"/>
                <a:ext cx="138" cy="8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20">
                <a:extLst>
                  <a:ext uri="{FF2B5EF4-FFF2-40B4-BE49-F238E27FC236}">
                    <a16:creationId xmlns:a16="http://schemas.microsoft.com/office/drawing/2014/main" id="{09F46E8F-D16B-45A0-A219-550B08C5C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7" y="1089"/>
                <a:ext cx="628" cy="3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" name="Line 21">
                <a:extLst>
                  <a:ext uri="{FF2B5EF4-FFF2-40B4-BE49-F238E27FC236}">
                    <a16:creationId xmlns:a16="http://schemas.microsoft.com/office/drawing/2014/main" id="{FC7F44F6-7418-465F-9F86-100C52168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5" y="3572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Line 22">
                <a:extLst>
                  <a:ext uri="{FF2B5EF4-FFF2-40B4-BE49-F238E27FC236}">
                    <a16:creationId xmlns:a16="http://schemas.microsoft.com/office/drawing/2014/main" id="{641DEE6F-507E-4283-9B27-A28FA05D2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2" y="2691"/>
                <a:ext cx="558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" name="Line 23">
                <a:extLst>
                  <a:ext uri="{FF2B5EF4-FFF2-40B4-BE49-F238E27FC236}">
                    <a16:creationId xmlns:a16="http://schemas.microsoft.com/office/drawing/2014/main" id="{BC1CBA41-5314-43AA-BC67-CA9F7A791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6" y="2651"/>
                <a:ext cx="383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" name="Line 24">
                <a:extLst>
                  <a:ext uri="{FF2B5EF4-FFF2-40B4-BE49-F238E27FC236}">
                    <a16:creationId xmlns:a16="http://schemas.microsoft.com/office/drawing/2014/main" id="{98F813E9-73E1-403F-9D3A-F294668A7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7" y="769"/>
                <a:ext cx="245" cy="4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" name="Line 25">
                <a:extLst>
                  <a:ext uri="{FF2B5EF4-FFF2-40B4-BE49-F238E27FC236}">
                    <a16:creationId xmlns:a16="http://schemas.microsoft.com/office/drawing/2014/main" id="{E69A72D3-A57B-45C8-B0AF-DFEDF8191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4" y="769"/>
                <a:ext cx="173" cy="3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" name="Line 26">
                <a:extLst>
                  <a:ext uri="{FF2B5EF4-FFF2-40B4-BE49-F238E27FC236}">
                    <a16:creationId xmlns:a16="http://schemas.microsoft.com/office/drawing/2014/main" id="{D8C0C1ED-F9A3-4870-9642-615EB78EB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2" y="769"/>
                <a:ext cx="1012" cy="20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2" name="Line 27">
                <a:extLst>
                  <a:ext uri="{FF2B5EF4-FFF2-40B4-BE49-F238E27FC236}">
                    <a16:creationId xmlns:a16="http://schemas.microsoft.com/office/drawing/2014/main" id="{ED9E3523-CB5B-4DB1-86AD-FD559D187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2" y="2851"/>
                <a:ext cx="1813" cy="12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28">
                <a:extLst>
                  <a:ext uri="{FF2B5EF4-FFF2-40B4-BE49-F238E27FC236}">
                    <a16:creationId xmlns:a16="http://schemas.microsoft.com/office/drawing/2014/main" id="{9DF1EE70-EC62-46D9-AB79-BE84378DA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2811"/>
                <a:ext cx="1779" cy="12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29">
                <a:extLst>
                  <a:ext uri="{FF2B5EF4-FFF2-40B4-BE49-F238E27FC236}">
                    <a16:creationId xmlns:a16="http://schemas.microsoft.com/office/drawing/2014/main" id="{41A8AE1B-BCA3-48BB-AE58-96F389313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92" y="769"/>
                <a:ext cx="802" cy="20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30">
                <a:extLst>
                  <a:ext uri="{FF2B5EF4-FFF2-40B4-BE49-F238E27FC236}">
                    <a16:creationId xmlns:a16="http://schemas.microsoft.com/office/drawing/2014/main" id="{3CF9F9B2-5FEF-4AAE-BC7F-9AFD5FCB1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4" y="769"/>
                <a:ext cx="17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" name="Group 31">
              <a:extLst>
                <a:ext uri="{FF2B5EF4-FFF2-40B4-BE49-F238E27FC236}">
                  <a16:creationId xmlns:a16="http://schemas.microsoft.com/office/drawing/2014/main" id="{26F5451F-1C0C-4DDB-8186-68C89B0C1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2" y="721"/>
              <a:ext cx="3650" cy="3380"/>
              <a:chOff x="1172" y="721"/>
              <a:chExt cx="3650" cy="3380"/>
            </a:xfrm>
          </p:grpSpPr>
          <p:sp>
            <p:nvSpPr>
              <p:cNvPr id="130" name="Oval 32">
                <a:extLst>
                  <a:ext uri="{FF2B5EF4-FFF2-40B4-BE49-F238E27FC236}">
                    <a16:creationId xmlns:a16="http://schemas.microsoft.com/office/drawing/2014/main" id="{827EB91D-DB95-41C5-B6D5-30D61A133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721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1" name="Oval 33">
                <a:extLst>
                  <a:ext uri="{FF2B5EF4-FFF2-40B4-BE49-F238E27FC236}">
                    <a16:creationId xmlns:a16="http://schemas.microsoft.com/office/drawing/2014/main" id="{8F2C556E-B672-4696-A89D-4C49179CE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721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" name="Oval 34">
                <a:extLst>
                  <a:ext uri="{FF2B5EF4-FFF2-40B4-BE49-F238E27FC236}">
                    <a16:creationId xmlns:a16="http://schemas.microsoft.com/office/drawing/2014/main" id="{9361DAE1-BC1C-4A34-8A12-67899E98D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" name="Oval 35">
                <a:extLst>
                  <a:ext uri="{FF2B5EF4-FFF2-40B4-BE49-F238E27FC236}">
                    <a16:creationId xmlns:a16="http://schemas.microsoft.com/office/drawing/2014/main" id="{3945C99B-C9D3-4180-B5FA-0880F814A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2632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4" name="Oval 36">
                <a:extLst>
                  <a:ext uri="{FF2B5EF4-FFF2-40B4-BE49-F238E27FC236}">
                    <a16:creationId xmlns:a16="http://schemas.microsoft.com/office/drawing/2014/main" id="{430510AE-6095-4318-80C8-B7E0B6547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4004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5" name="Oval 37">
                <a:extLst>
                  <a:ext uri="{FF2B5EF4-FFF2-40B4-BE49-F238E27FC236}">
                    <a16:creationId xmlns:a16="http://schemas.microsoft.com/office/drawing/2014/main" id="{39577B76-6287-4D0C-9616-23434F2B6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6" y="275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6" name="Oval 38">
                <a:extLst>
                  <a:ext uri="{FF2B5EF4-FFF2-40B4-BE49-F238E27FC236}">
                    <a16:creationId xmlns:a16="http://schemas.microsoft.com/office/drawing/2014/main" id="{6B62887C-3355-4642-A532-30476F012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521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B4391759-1A0F-420E-9D3F-5D7F4717C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3" y="26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8" name="Oval 40">
                <a:extLst>
                  <a:ext uri="{FF2B5EF4-FFF2-40B4-BE49-F238E27FC236}">
                    <a16:creationId xmlns:a16="http://schemas.microsoft.com/office/drawing/2014/main" id="{7A3F174D-D46F-4BEC-A620-491A122BA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139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9" name="Oval 41">
                <a:extLst>
                  <a:ext uri="{FF2B5EF4-FFF2-40B4-BE49-F238E27FC236}">
                    <a16:creationId xmlns:a16="http://schemas.microsoft.com/office/drawing/2014/main" id="{0C53BE33-2DE7-45A4-8226-E46E967B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1020"/>
                <a:ext cx="95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0" name="Oval 42">
                <a:extLst>
                  <a:ext uri="{FF2B5EF4-FFF2-40B4-BE49-F238E27FC236}">
                    <a16:creationId xmlns:a16="http://schemas.microsoft.com/office/drawing/2014/main" id="{3D633418-B761-445E-BF98-2E6AB00BE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879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1" name="Oval 43">
                <a:extLst>
                  <a:ext uri="{FF2B5EF4-FFF2-40B4-BE49-F238E27FC236}">
                    <a16:creationId xmlns:a16="http://schemas.microsoft.com/office/drawing/2014/main" id="{F6FDD9A8-8C1C-4D7A-8C96-7A480ED2C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" y="1135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2" name="Oval 44">
                <a:extLst>
                  <a:ext uri="{FF2B5EF4-FFF2-40B4-BE49-F238E27FC236}">
                    <a16:creationId xmlns:a16="http://schemas.microsoft.com/office/drawing/2014/main" id="{D6596160-F8FB-467B-9139-C8343958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" y="191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" name="Oval 45">
                <a:extLst>
                  <a:ext uri="{FF2B5EF4-FFF2-40B4-BE49-F238E27FC236}">
                    <a16:creationId xmlns:a16="http://schemas.microsoft.com/office/drawing/2014/main" id="{BFAA1CBA-22D6-49B6-A0AC-76E5E98F4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3" y="29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4" name="Oval 46">
                <a:extLst>
                  <a:ext uri="{FF2B5EF4-FFF2-40B4-BE49-F238E27FC236}">
                    <a16:creationId xmlns:a16="http://schemas.microsoft.com/office/drawing/2014/main" id="{27ED6522-57C9-45D5-8BCA-0DC07436D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5" y="29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5" name="Oval 47">
                <a:extLst>
                  <a:ext uri="{FF2B5EF4-FFF2-40B4-BE49-F238E27FC236}">
                    <a16:creationId xmlns:a16="http://schemas.microsoft.com/office/drawing/2014/main" id="{D82BEC8B-6ECB-47DC-B8A2-DEF943667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1831"/>
                <a:ext cx="96" cy="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6" name="Oval 48">
                <a:extLst>
                  <a:ext uri="{FF2B5EF4-FFF2-40B4-BE49-F238E27FC236}">
                    <a16:creationId xmlns:a16="http://schemas.microsoft.com/office/drawing/2014/main" id="{D0F990E2-2A24-4755-84DF-998A8B3B1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2073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7" name="Oval 49">
                <a:extLst>
                  <a:ext uri="{FF2B5EF4-FFF2-40B4-BE49-F238E27FC236}">
                    <a16:creationId xmlns:a16="http://schemas.microsoft.com/office/drawing/2014/main" id="{52FE8151-B20C-4B7B-BAA9-3FC72C80A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459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8" name="Oval 50">
                <a:extLst>
                  <a:ext uri="{FF2B5EF4-FFF2-40B4-BE49-F238E27FC236}">
                    <a16:creationId xmlns:a16="http://schemas.microsoft.com/office/drawing/2014/main" id="{43F4A97C-3890-45FD-8360-A41071E96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2459"/>
                <a:ext cx="95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9" name="Oval 51">
                <a:extLst>
                  <a:ext uri="{FF2B5EF4-FFF2-40B4-BE49-F238E27FC236}">
                    <a16:creationId xmlns:a16="http://schemas.microsoft.com/office/drawing/2014/main" id="{3F57B770-2FD8-4875-8457-279519B9A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" y="2083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76" name="Group 52">
            <a:extLst>
              <a:ext uri="{FF2B5EF4-FFF2-40B4-BE49-F238E27FC236}">
                <a16:creationId xmlns:a16="http://schemas.microsoft.com/office/drawing/2014/main" id="{06ED0287-18CB-46F8-969E-21E61A4E240B}"/>
              </a:ext>
            </a:extLst>
          </p:cNvPr>
          <p:cNvGrpSpPr>
            <a:grpSpLocks/>
          </p:cNvGrpSpPr>
          <p:nvPr/>
        </p:nvGrpSpPr>
        <p:grpSpPr bwMode="auto">
          <a:xfrm>
            <a:off x="5378227" y="5959474"/>
            <a:ext cx="541338" cy="976313"/>
            <a:chOff x="2736" y="3614"/>
            <a:chExt cx="341" cy="615"/>
          </a:xfrm>
        </p:grpSpPr>
        <p:graphicFrame>
          <p:nvGraphicFramePr>
            <p:cNvPr id="177" name="Object 53">
              <a:extLst>
                <a:ext uri="{FF2B5EF4-FFF2-40B4-BE49-F238E27FC236}">
                  <a16:creationId xmlns:a16="http://schemas.microsoft.com/office/drawing/2014/main" id="{2D3AE270-DCE8-4F0A-AA3B-1C9C782820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984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7150" imgH="123713" progId="Equation.3">
                    <p:embed/>
                  </p:oleObj>
                </mc:Choice>
                <mc:Fallback>
                  <p:oleObj name="公式" r:id="rId4" imgW="57150" imgH="123713" progId="Equation.3">
                    <p:embed/>
                    <p:pic>
                      <p:nvPicPr>
                        <p:cNvPr id="85074" name="Object 53">
                          <a:extLst>
                            <a:ext uri="{FF2B5EF4-FFF2-40B4-BE49-F238E27FC236}">
                              <a16:creationId xmlns:a16="http://schemas.microsoft.com/office/drawing/2014/main" id="{5F0BFD5D-4680-4655-BF44-09D4DDFD15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984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8" name="Line 54">
              <a:extLst>
                <a:ext uri="{FF2B5EF4-FFF2-40B4-BE49-F238E27FC236}">
                  <a16:creationId xmlns:a16="http://schemas.microsoft.com/office/drawing/2014/main" id="{4E03ACD3-7A01-46BA-BD0F-166333ADD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12" y="3614"/>
              <a:ext cx="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" name="Oval 55">
              <a:extLst>
                <a:ext uri="{FF2B5EF4-FFF2-40B4-BE49-F238E27FC236}">
                  <a16:creationId xmlns:a16="http://schemas.microsoft.com/office/drawing/2014/main" id="{25EF586D-9FD9-44B7-9429-C9A01F806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39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0" name="Group 56">
            <a:extLst>
              <a:ext uri="{FF2B5EF4-FFF2-40B4-BE49-F238E27FC236}">
                <a16:creationId xmlns:a16="http://schemas.microsoft.com/office/drawing/2014/main" id="{9D81A4FE-572C-4A6D-8719-D974656FC4F9}"/>
              </a:ext>
            </a:extLst>
          </p:cNvPr>
          <p:cNvGrpSpPr>
            <a:grpSpLocks/>
          </p:cNvGrpSpPr>
          <p:nvPr/>
        </p:nvGrpSpPr>
        <p:grpSpPr bwMode="auto">
          <a:xfrm>
            <a:off x="2939827" y="1212849"/>
            <a:ext cx="1693863" cy="3549650"/>
            <a:chOff x="1200" y="624"/>
            <a:chExt cx="1067" cy="2236"/>
          </a:xfrm>
        </p:grpSpPr>
        <p:graphicFrame>
          <p:nvGraphicFramePr>
            <p:cNvPr id="181" name="Object 57">
              <a:extLst>
                <a:ext uri="{FF2B5EF4-FFF2-40B4-BE49-F238E27FC236}">
                  <a16:creationId xmlns:a16="http://schemas.microsoft.com/office/drawing/2014/main" id="{1EFB1159-90E9-4C97-8706-74E2798721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624"/>
            <a:ext cx="17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8575" imgH="104887" progId="Equation.3">
                    <p:embed/>
                  </p:oleObj>
                </mc:Choice>
                <mc:Fallback>
                  <p:oleObj name="公式" r:id="rId6" imgW="28575" imgH="104887" progId="Equation.3">
                    <p:embed/>
                    <p:pic>
                      <p:nvPicPr>
                        <p:cNvPr id="85071" name="Object 57">
                          <a:extLst>
                            <a:ext uri="{FF2B5EF4-FFF2-40B4-BE49-F238E27FC236}">
                              <a16:creationId xmlns:a16="http://schemas.microsoft.com/office/drawing/2014/main" id="{D6955764-8C00-4550-83B1-FF436B3A3C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624"/>
                          <a:ext cx="17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2" name="Line 58">
              <a:extLst>
                <a:ext uri="{FF2B5EF4-FFF2-40B4-BE49-F238E27FC236}">
                  <a16:creationId xmlns:a16="http://schemas.microsoft.com/office/drawing/2014/main" id="{697FCB45-E6F4-43E1-8DBD-AD9C34CF3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768"/>
              <a:ext cx="1009" cy="20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" name="Oval 59">
              <a:extLst>
                <a:ext uri="{FF2B5EF4-FFF2-40B4-BE49-F238E27FC236}">
                  <a16:creationId xmlns:a16="http://schemas.microsoft.com/office/drawing/2014/main" id="{E43EA7C9-AD1B-4094-BD2C-044947F7D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7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4" name="Group 60">
            <a:extLst>
              <a:ext uri="{FF2B5EF4-FFF2-40B4-BE49-F238E27FC236}">
                <a16:creationId xmlns:a16="http://schemas.microsoft.com/office/drawing/2014/main" id="{F23976FA-DF2C-4671-9A13-DF80FAE6A12E}"/>
              </a:ext>
            </a:extLst>
          </p:cNvPr>
          <p:cNvGrpSpPr>
            <a:grpSpLocks/>
          </p:cNvGrpSpPr>
          <p:nvPr/>
        </p:nvGrpSpPr>
        <p:grpSpPr bwMode="auto">
          <a:xfrm>
            <a:off x="2487389" y="4508499"/>
            <a:ext cx="3265488" cy="2103438"/>
            <a:chOff x="915" y="2700"/>
            <a:chExt cx="2057" cy="1325"/>
          </a:xfrm>
        </p:grpSpPr>
        <p:graphicFrame>
          <p:nvGraphicFramePr>
            <p:cNvPr id="185" name="Object 61">
              <a:extLst>
                <a:ext uri="{FF2B5EF4-FFF2-40B4-BE49-F238E27FC236}">
                  <a16:creationId xmlns:a16="http://schemas.microsoft.com/office/drawing/2014/main" id="{D56F40AC-85AA-4FA1-9544-8F008EE16D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5" y="2700"/>
            <a:ext cx="25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66563" imgH="104887" progId="Equation.3">
                    <p:embed/>
                  </p:oleObj>
                </mc:Choice>
                <mc:Fallback>
                  <p:oleObj name="公式" r:id="rId8" imgW="66563" imgH="104887" progId="Equation.3">
                    <p:embed/>
                    <p:pic>
                      <p:nvPicPr>
                        <p:cNvPr id="85068" name="Object 61">
                          <a:extLst>
                            <a:ext uri="{FF2B5EF4-FFF2-40B4-BE49-F238E27FC236}">
                              <a16:creationId xmlns:a16="http://schemas.microsoft.com/office/drawing/2014/main" id="{E2CC7723-6DFA-4B2A-92C4-64DF7D38F2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" y="2700"/>
                          <a:ext cx="25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" name="Line 62">
              <a:extLst>
                <a:ext uri="{FF2B5EF4-FFF2-40B4-BE49-F238E27FC236}">
                  <a16:creationId xmlns:a16="http://schemas.microsoft.com/office/drawing/2014/main" id="{BF94C46E-DAEE-46F2-8079-E0BC20B37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818"/>
              <a:ext cx="1820" cy="120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" name="Oval 63">
              <a:extLst>
                <a:ext uri="{FF2B5EF4-FFF2-40B4-BE49-F238E27FC236}">
                  <a16:creationId xmlns:a16="http://schemas.microsoft.com/office/drawing/2014/main" id="{9EE4CAC8-65EA-4829-B2DD-266891551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8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8" name="Group 64">
            <a:extLst>
              <a:ext uri="{FF2B5EF4-FFF2-40B4-BE49-F238E27FC236}">
                <a16:creationId xmlns:a16="http://schemas.microsoft.com/office/drawing/2014/main" id="{6395BE5B-BBC7-4BEC-9A02-CD850A2033B7}"/>
              </a:ext>
            </a:extLst>
          </p:cNvPr>
          <p:cNvGrpSpPr>
            <a:grpSpLocks/>
          </p:cNvGrpSpPr>
          <p:nvPr/>
        </p:nvGrpSpPr>
        <p:grpSpPr bwMode="auto">
          <a:xfrm>
            <a:off x="6060852" y="3052762"/>
            <a:ext cx="530225" cy="1150937"/>
            <a:chOff x="3166" y="1783"/>
            <a:chExt cx="334" cy="725"/>
          </a:xfrm>
        </p:grpSpPr>
        <p:graphicFrame>
          <p:nvGraphicFramePr>
            <p:cNvPr id="189" name="Object 65">
              <a:extLst>
                <a:ext uri="{FF2B5EF4-FFF2-40B4-BE49-F238E27FC236}">
                  <a16:creationId xmlns:a16="http://schemas.microsoft.com/office/drawing/2014/main" id="{0C161926-5D73-4B98-865E-B97EF13312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6" y="1783"/>
            <a:ext cx="334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04887" progId="Equation.3">
                    <p:embed/>
                  </p:oleObj>
                </mc:Choice>
                <mc:Fallback>
                  <p:oleObj name="公式" r:id="rId10" imgW="104887" imgH="104887" progId="Equation.3">
                    <p:embed/>
                    <p:pic>
                      <p:nvPicPr>
                        <p:cNvPr id="85065" name="Object 65">
                          <a:extLst>
                            <a:ext uri="{FF2B5EF4-FFF2-40B4-BE49-F238E27FC236}">
                              <a16:creationId xmlns:a16="http://schemas.microsoft.com/office/drawing/2014/main" id="{84DBD37E-3006-4352-B96D-810A8535E3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1783"/>
                          <a:ext cx="334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" name="Line 66">
              <a:extLst>
                <a:ext uri="{FF2B5EF4-FFF2-40B4-BE49-F238E27FC236}">
                  <a16:creationId xmlns:a16="http://schemas.microsoft.com/office/drawing/2014/main" id="{5003AF45-A62A-4C6A-A4F1-75C638851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2" y="2160"/>
              <a:ext cx="96" cy="34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" name="Oval 67">
              <a:extLst>
                <a:ext uri="{FF2B5EF4-FFF2-40B4-BE49-F238E27FC236}">
                  <a16:creationId xmlns:a16="http://schemas.microsoft.com/office/drawing/2014/main" id="{645B3ECC-FA1D-4B4E-A713-3996C0642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206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2" name="Group 68">
            <a:extLst>
              <a:ext uri="{FF2B5EF4-FFF2-40B4-BE49-F238E27FC236}">
                <a16:creationId xmlns:a16="http://schemas.microsoft.com/office/drawing/2014/main" id="{4D5B5D9A-5925-439F-9B80-0868D7D365B8}"/>
              </a:ext>
            </a:extLst>
          </p:cNvPr>
          <p:cNvGrpSpPr>
            <a:grpSpLocks/>
          </p:cNvGrpSpPr>
          <p:nvPr/>
        </p:nvGrpSpPr>
        <p:grpSpPr bwMode="auto">
          <a:xfrm>
            <a:off x="5378227" y="5041899"/>
            <a:ext cx="1162050" cy="1028700"/>
            <a:chOff x="2736" y="3036"/>
            <a:chExt cx="732" cy="648"/>
          </a:xfrm>
        </p:grpSpPr>
        <p:graphicFrame>
          <p:nvGraphicFramePr>
            <p:cNvPr id="193" name="Object 69">
              <a:extLst>
                <a:ext uri="{FF2B5EF4-FFF2-40B4-BE49-F238E27FC236}">
                  <a16:creationId xmlns:a16="http://schemas.microsoft.com/office/drawing/2014/main" id="{1F5176C7-A60B-4DD1-9458-47E6943F23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456"/>
            <a:ext cx="25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6563" imgH="104887" progId="Equation.3">
                    <p:embed/>
                  </p:oleObj>
                </mc:Choice>
                <mc:Fallback>
                  <p:oleObj name="公式" r:id="rId12" imgW="66563" imgH="104887" progId="Equation.3">
                    <p:embed/>
                    <p:pic>
                      <p:nvPicPr>
                        <p:cNvPr id="85062" name="Object 69">
                          <a:extLst>
                            <a:ext uri="{FF2B5EF4-FFF2-40B4-BE49-F238E27FC236}">
                              <a16:creationId xmlns:a16="http://schemas.microsoft.com/office/drawing/2014/main" id="{5B722A98-A18A-4521-98AB-3EB5B8399C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456"/>
                          <a:ext cx="25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" name="Line 70">
              <a:extLst>
                <a:ext uri="{FF2B5EF4-FFF2-40B4-BE49-F238E27FC236}">
                  <a16:creationId xmlns:a16="http://schemas.microsoft.com/office/drawing/2014/main" id="{92DE191F-2CB7-4CC6-B12B-9078C469C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4" y="3036"/>
              <a:ext cx="384" cy="49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" name="Oval 71">
              <a:extLst>
                <a:ext uri="{FF2B5EF4-FFF2-40B4-BE49-F238E27FC236}">
                  <a16:creationId xmlns:a16="http://schemas.microsoft.com/office/drawing/2014/main" id="{30407AA0-DB0D-4E1B-A8D9-B6D66D6D0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350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6" name="Group 72">
            <a:extLst>
              <a:ext uri="{FF2B5EF4-FFF2-40B4-BE49-F238E27FC236}">
                <a16:creationId xmlns:a16="http://schemas.microsoft.com/office/drawing/2014/main" id="{8FD0DF13-01BD-472C-A8F6-121F4758324D}"/>
              </a:ext>
            </a:extLst>
          </p:cNvPr>
          <p:cNvGrpSpPr>
            <a:grpSpLocks/>
          </p:cNvGrpSpPr>
          <p:nvPr/>
        </p:nvGrpSpPr>
        <p:grpSpPr bwMode="auto">
          <a:xfrm>
            <a:off x="6492652" y="4470399"/>
            <a:ext cx="1400175" cy="1009650"/>
            <a:chOff x="3438" y="2676"/>
            <a:chExt cx="882" cy="636"/>
          </a:xfrm>
        </p:grpSpPr>
        <p:graphicFrame>
          <p:nvGraphicFramePr>
            <p:cNvPr id="197" name="Object 73">
              <a:extLst>
                <a:ext uri="{FF2B5EF4-FFF2-40B4-BE49-F238E27FC236}">
                  <a16:creationId xmlns:a16="http://schemas.microsoft.com/office/drawing/2014/main" id="{39D02802-4A8D-4BA4-BD77-CB8472A60B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3067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7150" imgH="123713" progId="Equation.3">
                    <p:embed/>
                  </p:oleObj>
                </mc:Choice>
                <mc:Fallback>
                  <p:oleObj name="公式" r:id="rId14" imgW="57150" imgH="123713" progId="Equation.3">
                    <p:embed/>
                    <p:pic>
                      <p:nvPicPr>
                        <p:cNvPr id="85059" name="Object 73">
                          <a:extLst>
                            <a:ext uri="{FF2B5EF4-FFF2-40B4-BE49-F238E27FC236}">
                              <a16:creationId xmlns:a16="http://schemas.microsoft.com/office/drawing/2014/main" id="{0ABB5AF1-63B3-431B-B22D-42024213F9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067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Line 74">
              <a:extLst>
                <a:ext uri="{FF2B5EF4-FFF2-40B4-BE49-F238E27FC236}">
                  <a16:creationId xmlns:a16="http://schemas.microsoft.com/office/drawing/2014/main" id="{972640FD-4E54-40CC-80B1-B6EC1ECBE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2676"/>
              <a:ext cx="768" cy="30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" name="Oval 75">
              <a:extLst>
                <a:ext uri="{FF2B5EF4-FFF2-40B4-BE49-F238E27FC236}">
                  <a16:creationId xmlns:a16="http://schemas.microsoft.com/office/drawing/2014/main" id="{C29EEB01-154D-41D7-8650-C60957C8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" y="295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0" name="Group 76">
            <a:extLst>
              <a:ext uri="{FF2B5EF4-FFF2-40B4-BE49-F238E27FC236}">
                <a16:creationId xmlns:a16="http://schemas.microsoft.com/office/drawing/2014/main" id="{16EEE4FC-2B47-43C1-8D0C-F2E5C11B57D1}"/>
              </a:ext>
            </a:extLst>
          </p:cNvPr>
          <p:cNvGrpSpPr>
            <a:grpSpLocks/>
          </p:cNvGrpSpPr>
          <p:nvPr/>
        </p:nvGrpSpPr>
        <p:grpSpPr bwMode="auto">
          <a:xfrm>
            <a:off x="7808690" y="4337049"/>
            <a:ext cx="846137" cy="609600"/>
            <a:chOff x="4267" y="2592"/>
            <a:chExt cx="533" cy="384"/>
          </a:xfrm>
        </p:grpSpPr>
        <p:graphicFrame>
          <p:nvGraphicFramePr>
            <p:cNvPr id="201" name="Object 77">
              <a:extLst>
                <a:ext uri="{FF2B5EF4-FFF2-40B4-BE49-F238E27FC236}">
                  <a16:creationId xmlns:a16="http://schemas.microsoft.com/office/drawing/2014/main" id="{076253C1-0E39-4DBB-BBFD-7F8776D120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7" y="2731"/>
            <a:ext cx="25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66563" imgH="123713" progId="Equation.3">
                    <p:embed/>
                  </p:oleObj>
                </mc:Choice>
                <mc:Fallback>
                  <p:oleObj name="公式" r:id="rId16" imgW="66563" imgH="123713" progId="Equation.3">
                    <p:embed/>
                    <p:pic>
                      <p:nvPicPr>
                        <p:cNvPr id="85056" name="Object 77">
                          <a:extLst>
                            <a:ext uri="{FF2B5EF4-FFF2-40B4-BE49-F238E27FC236}">
                              <a16:creationId xmlns:a16="http://schemas.microsoft.com/office/drawing/2014/main" id="{5AACC603-23F1-4C95-BF82-DE249AD67F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" y="2731"/>
                          <a:ext cx="256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2" name="Line 78">
              <a:extLst>
                <a:ext uri="{FF2B5EF4-FFF2-40B4-BE49-F238E27FC236}">
                  <a16:creationId xmlns:a16="http://schemas.microsoft.com/office/drawing/2014/main" id="{492D24D9-976F-4E41-851C-FD7186BD6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2666"/>
              <a:ext cx="390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" name="Oval 79">
              <a:extLst>
                <a:ext uri="{FF2B5EF4-FFF2-40B4-BE49-F238E27FC236}">
                  <a16:creationId xmlns:a16="http://schemas.microsoft.com/office/drawing/2014/main" id="{42BE0137-D37A-4968-8A7D-C8F43A642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25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4" name="Group 80">
            <a:extLst>
              <a:ext uri="{FF2B5EF4-FFF2-40B4-BE49-F238E27FC236}">
                <a16:creationId xmlns:a16="http://schemas.microsoft.com/office/drawing/2014/main" id="{BE64DAF8-1B29-467D-BAC5-02B82842D3B8}"/>
              </a:ext>
            </a:extLst>
          </p:cNvPr>
          <p:cNvGrpSpPr>
            <a:grpSpLocks/>
          </p:cNvGrpSpPr>
          <p:nvPr/>
        </p:nvGrpSpPr>
        <p:grpSpPr bwMode="auto">
          <a:xfrm>
            <a:off x="7359427" y="1457324"/>
            <a:ext cx="1752600" cy="3489325"/>
            <a:chOff x="3984" y="778"/>
            <a:chExt cx="1104" cy="2198"/>
          </a:xfrm>
        </p:grpSpPr>
        <p:graphicFrame>
          <p:nvGraphicFramePr>
            <p:cNvPr id="205" name="Object 81">
              <a:extLst>
                <a:ext uri="{FF2B5EF4-FFF2-40B4-BE49-F238E27FC236}">
                  <a16:creationId xmlns:a16="http://schemas.microsoft.com/office/drawing/2014/main" id="{06728947-5EF6-4171-9980-E97A187531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2" y="2731"/>
            <a:ext cx="25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66563" imgH="123713" progId="Equation.3">
                    <p:embed/>
                  </p:oleObj>
                </mc:Choice>
                <mc:Fallback>
                  <p:oleObj name="公式" r:id="rId18" imgW="66563" imgH="123713" progId="Equation.3">
                    <p:embed/>
                    <p:pic>
                      <p:nvPicPr>
                        <p:cNvPr id="85053" name="Object 81">
                          <a:extLst>
                            <a:ext uri="{FF2B5EF4-FFF2-40B4-BE49-F238E27FC236}">
                              <a16:creationId xmlns:a16="http://schemas.microsoft.com/office/drawing/2014/main" id="{F664E68A-3471-4AAE-9D77-F5C2406CF9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2731"/>
                          <a:ext cx="256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" name="Line 82">
              <a:extLst>
                <a:ext uri="{FF2B5EF4-FFF2-40B4-BE49-F238E27FC236}">
                  <a16:creationId xmlns:a16="http://schemas.microsoft.com/office/drawing/2014/main" id="{41A3DE01-2310-4AD8-BF5B-371CAF52B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778"/>
              <a:ext cx="816" cy="200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7" name="Oval 83">
              <a:extLst>
                <a:ext uri="{FF2B5EF4-FFF2-40B4-BE49-F238E27FC236}">
                  <a16:creationId xmlns:a16="http://schemas.microsoft.com/office/drawing/2014/main" id="{95FD6C37-AC51-48D0-BE1E-C0ED9A0C6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2760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08" name="Group 84">
            <a:extLst>
              <a:ext uri="{FF2B5EF4-FFF2-40B4-BE49-F238E27FC236}">
                <a16:creationId xmlns:a16="http://schemas.microsoft.com/office/drawing/2014/main" id="{10026685-2C37-4E35-ABE6-F66744C52279}"/>
              </a:ext>
            </a:extLst>
          </p:cNvPr>
          <p:cNvGrpSpPr>
            <a:grpSpLocks/>
          </p:cNvGrpSpPr>
          <p:nvPr/>
        </p:nvGrpSpPr>
        <p:grpSpPr bwMode="auto">
          <a:xfrm>
            <a:off x="6978427" y="1212849"/>
            <a:ext cx="892175" cy="838200"/>
            <a:chOff x="3744" y="624"/>
            <a:chExt cx="562" cy="528"/>
          </a:xfrm>
        </p:grpSpPr>
        <p:graphicFrame>
          <p:nvGraphicFramePr>
            <p:cNvPr id="209" name="Object 85">
              <a:extLst>
                <a:ext uri="{FF2B5EF4-FFF2-40B4-BE49-F238E27FC236}">
                  <a16:creationId xmlns:a16="http://schemas.microsoft.com/office/drawing/2014/main" id="{A0A91738-5619-4F82-BEAF-B284C89AED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75" y="624"/>
            <a:ext cx="23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57150" imgH="123713" progId="Equation.3">
                    <p:embed/>
                  </p:oleObj>
                </mc:Choice>
                <mc:Fallback>
                  <p:oleObj name="公式" r:id="rId20" imgW="57150" imgH="123713" progId="Equation.3">
                    <p:embed/>
                    <p:pic>
                      <p:nvPicPr>
                        <p:cNvPr id="85050" name="Object 85">
                          <a:extLst>
                            <a:ext uri="{FF2B5EF4-FFF2-40B4-BE49-F238E27FC236}">
                              <a16:creationId xmlns:a16="http://schemas.microsoft.com/office/drawing/2014/main" id="{12649225-9C43-4573-AF34-94C7EA6E45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5" y="624"/>
                          <a:ext cx="23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0" name="Line 86">
              <a:extLst>
                <a:ext uri="{FF2B5EF4-FFF2-40B4-BE49-F238E27FC236}">
                  <a16:creationId xmlns:a16="http://schemas.microsoft.com/office/drawing/2014/main" id="{2355B66E-FA2A-4AB2-8873-000EA03A5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778"/>
              <a:ext cx="239" cy="37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" name="Oval 87">
              <a:extLst>
                <a:ext uri="{FF2B5EF4-FFF2-40B4-BE49-F238E27FC236}">
                  <a16:creationId xmlns:a16="http://schemas.microsoft.com/office/drawing/2014/main" id="{42E21A0A-BD9D-40FB-8B62-F8646FCA2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7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12" name="Group 88">
            <a:extLst>
              <a:ext uri="{FF2B5EF4-FFF2-40B4-BE49-F238E27FC236}">
                <a16:creationId xmlns:a16="http://schemas.microsoft.com/office/drawing/2014/main" id="{10013EE8-C70D-4885-9857-D590F5F002EF}"/>
              </a:ext>
            </a:extLst>
          </p:cNvPr>
          <p:cNvGrpSpPr>
            <a:grpSpLocks/>
          </p:cNvGrpSpPr>
          <p:nvPr/>
        </p:nvGrpSpPr>
        <p:grpSpPr bwMode="auto">
          <a:xfrm>
            <a:off x="6902227" y="1898649"/>
            <a:ext cx="593725" cy="1471613"/>
            <a:chOff x="3696" y="1056"/>
            <a:chExt cx="374" cy="927"/>
          </a:xfrm>
        </p:grpSpPr>
        <p:graphicFrame>
          <p:nvGraphicFramePr>
            <p:cNvPr id="213" name="Object 89">
              <a:extLst>
                <a:ext uri="{FF2B5EF4-FFF2-40B4-BE49-F238E27FC236}">
                  <a16:creationId xmlns:a16="http://schemas.microsoft.com/office/drawing/2014/main" id="{9176B587-25D6-4B61-BEDF-3FA84E226D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056"/>
            <a:ext cx="23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57150" imgH="123713" progId="Equation.3">
                    <p:embed/>
                  </p:oleObj>
                </mc:Choice>
                <mc:Fallback>
                  <p:oleObj name="公式" r:id="rId22" imgW="57150" imgH="123713" progId="Equation.3">
                    <p:embed/>
                    <p:pic>
                      <p:nvPicPr>
                        <p:cNvPr id="85047" name="Object 89">
                          <a:extLst>
                            <a:ext uri="{FF2B5EF4-FFF2-40B4-BE49-F238E27FC236}">
                              <a16:creationId xmlns:a16="http://schemas.microsoft.com/office/drawing/2014/main" id="{D5AD5B32-50B1-4079-9899-659775BEFA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056"/>
                          <a:ext cx="230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" name="Line 90">
              <a:extLst>
                <a:ext uri="{FF2B5EF4-FFF2-40B4-BE49-F238E27FC236}">
                  <a16:creationId xmlns:a16="http://schemas.microsoft.com/office/drawing/2014/main" id="{5EC517D6-131E-477D-9065-231DCD40C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162"/>
              <a:ext cx="1" cy="82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" name="Oval 91">
              <a:extLst>
                <a:ext uri="{FF2B5EF4-FFF2-40B4-BE49-F238E27FC236}">
                  <a16:creationId xmlns:a16="http://schemas.microsoft.com/office/drawing/2014/main" id="{32694D70-354F-461A-AE72-5FD6C62DE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35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16" name="Group 92">
            <a:extLst>
              <a:ext uri="{FF2B5EF4-FFF2-40B4-BE49-F238E27FC236}">
                <a16:creationId xmlns:a16="http://schemas.microsoft.com/office/drawing/2014/main" id="{4DD72FB4-E2FC-4F07-82D5-812C4BA7A124}"/>
              </a:ext>
            </a:extLst>
          </p:cNvPr>
          <p:cNvGrpSpPr>
            <a:grpSpLocks/>
          </p:cNvGrpSpPr>
          <p:nvPr/>
        </p:nvGrpSpPr>
        <p:grpSpPr bwMode="auto">
          <a:xfrm>
            <a:off x="6292627" y="3117849"/>
            <a:ext cx="1411288" cy="465138"/>
            <a:chOff x="3312" y="1824"/>
            <a:chExt cx="889" cy="293"/>
          </a:xfrm>
        </p:grpSpPr>
        <p:graphicFrame>
          <p:nvGraphicFramePr>
            <p:cNvPr id="217" name="Object 93">
              <a:extLst>
                <a:ext uri="{FF2B5EF4-FFF2-40B4-BE49-F238E27FC236}">
                  <a16:creationId xmlns:a16="http://schemas.microsoft.com/office/drawing/2014/main" id="{F8AEC51B-DE9C-4E63-91D0-3670A1DE04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1824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123713" imgH="123713" progId="Equation.3">
                    <p:embed/>
                  </p:oleObj>
                </mc:Choice>
                <mc:Fallback>
                  <p:oleObj name="公式" r:id="rId24" imgW="123713" imgH="123713" progId="Equation.3">
                    <p:embed/>
                    <p:pic>
                      <p:nvPicPr>
                        <p:cNvPr id="85044" name="Object 93">
                          <a:extLst>
                            <a:ext uri="{FF2B5EF4-FFF2-40B4-BE49-F238E27FC236}">
                              <a16:creationId xmlns:a16="http://schemas.microsoft.com/office/drawing/2014/main" id="{33C20EAB-E43A-4153-9968-296D799678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824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8" name="Line 94">
              <a:extLst>
                <a:ext uri="{FF2B5EF4-FFF2-40B4-BE49-F238E27FC236}">
                  <a16:creationId xmlns:a16="http://schemas.microsoft.com/office/drawing/2014/main" id="{B01871B9-4129-46D9-B4FD-57AE1F802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1972"/>
              <a:ext cx="431" cy="1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Oval 95">
              <a:extLst>
                <a:ext uri="{FF2B5EF4-FFF2-40B4-BE49-F238E27FC236}">
                  <a16:creationId xmlns:a16="http://schemas.microsoft.com/office/drawing/2014/main" id="{AB44124B-A064-4A2A-9876-4AC90605E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20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0" name="Group 96">
            <a:extLst>
              <a:ext uri="{FF2B5EF4-FFF2-40B4-BE49-F238E27FC236}">
                <a16:creationId xmlns:a16="http://schemas.microsoft.com/office/drawing/2014/main" id="{BDDEB4D5-52BF-4100-B2A6-9EE5EB8818F7}"/>
              </a:ext>
            </a:extLst>
          </p:cNvPr>
          <p:cNvGrpSpPr>
            <a:grpSpLocks/>
          </p:cNvGrpSpPr>
          <p:nvPr/>
        </p:nvGrpSpPr>
        <p:grpSpPr bwMode="auto">
          <a:xfrm>
            <a:off x="5454427" y="4051299"/>
            <a:ext cx="1371600" cy="361950"/>
            <a:chOff x="2784" y="2412"/>
            <a:chExt cx="864" cy="228"/>
          </a:xfrm>
        </p:grpSpPr>
        <p:graphicFrame>
          <p:nvGraphicFramePr>
            <p:cNvPr id="221" name="Object 97">
              <a:extLst>
                <a:ext uri="{FF2B5EF4-FFF2-40B4-BE49-F238E27FC236}">
                  <a16:creationId xmlns:a16="http://schemas.microsoft.com/office/drawing/2014/main" id="{98B665ED-447C-4CBB-8C47-B4AFEF8EEB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86" y="2412"/>
            <a:ext cx="36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123713" imgH="104887" progId="Equation.3">
                    <p:embed/>
                  </p:oleObj>
                </mc:Choice>
                <mc:Fallback>
                  <p:oleObj name="公式" r:id="rId26" imgW="123713" imgH="104887" progId="Equation.3">
                    <p:embed/>
                    <p:pic>
                      <p:nvPicPr>
                        <p:cNvPr id="85041" name="Object 97">
                          <a:extLst>
                            <a:ext uri="{FF2B5EF4-FFF2-40B4-BE49-F238E27FC236}">
                              <a16:creationId xmlns:a16="http://schemas.microsoft.com/office/drawing/2014/main" id="{5A5A29CB-857F-467B-930A-FB36DBB44F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" y="2412"/>
                          <a:ext cx="362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2" name="Line 98">
              <a:extLst>
                <a:ext uri="{FF2B5EF4-FFF2-40B4-BE49-F238E27FC236}">
                  <a16:creationId xmlns:a16="http://schemas.microsoft.com/office/drawing/2014/main" id="{16B611D5-BF68-4306-91A5-9AF1F56FD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530"/>
              <a:ext cx="383" cy="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Oval 99">
              <a:extLst>
                <a:ext uri="{FF2B5EF4-FFF2-40B4-BE49-F238E27FC236}">
                  <a16:creationId xmlns:a16="http://schemas.microsoft.com/office/drawing/2014/main" id="{02924394-3138-4504-A8CF-4E921CCBF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2448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4" name="Group 100">
            <a:extLst>
              <a:ext uri="{FF2B5EF4-FFF2-40B4-BE49-F238E27FC236}">
                <a16:creationId xmlns:a16="http://schemas.microsoft.com/office/drawing/2014/main" id="{B51F94E7-FC73-477D-95F7-14B0F9B63ADA}"/>
              </a:ext>
            </a:extLst>
          </p:cNvPr>
          <p:cNvGrpSpPr>
            <a:grpSpLocks/>
          </p:cNvGrpSpPr>
          <p:nvPr/>
        </p:nvGrpSpPr>
        <p:grpSpPr bwMode="auto">
          <a:xfrm>
            <a:off x="5063902" y="4117974"/>
            <a:ext cx="1039813" cy="849313"/>
            <a:chOff x="2538" y="2454"/>
            <a:chExt cx="655" cy="535"/>
          </a:xfrm>
        </p:grpSpPr>
        <p:graphicFrame>
          <p:nvGraphicFramePr>
            <p:cNvPr id="225" name="Object 101">
              <a:extLst>
                <a:ext uri="{FF2B5EF4-FFF2-40B4-BE49-F238E27FC236}">
                  <a16:creationId xmlns:a16="http://schemas.microsoft.com/office/drawing/2014/main" id="{FCE87321-2FD5-458C-B2A1-0C5005B6D0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2544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123713" imgH="123713" progId="Equation.3">
                    <p:embed/>
                  </p:oleObj>
                </mc:Choice>
                <mc:Fallback>
                  <p:oleObj name="公式" r:id="rId28" imgW="123713" imgH="123713" progId="Equation.3">
                    <p:embed/>
                    <p:pic>
                      <p:nvPicPr>
                        <p:cNvPr id="85038" name="Object 101">
                          <a:extLst>
                            <a:ext uri="{FF2B5EF4-FFF2-40B4-BE49-F238E27FC236}">
                              <a16:creationId xmlns:a16="http://schemas.microsoft.com/office/drawing/2014/main" id="{25C85C43-F7A5-4200-AE4B-B7FD7D2A88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544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" name="Line 102">
              <a:extLst>
                <a:ext uri="{FF2B5EF4-FFF2-40B4-BE49-F238E27FC236}">
                  <a16:creationId xmlns:a16="http://schemas.microsoft.com/office/drawing/2014/main" id="{62C578C6-0E5C-4368-B611-8828B9818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" y="2544"/>
              <a:ext cx="288" cy="4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Oval 103">
              <a:extLst>
                <a:ext uri="{FF2B5EF4-FFF2-40B4-BE49-F238E27FC236}">
                  <a16:creationId xmlns:a16="http://schemas.microsoft.com/office/drawing/2014/main" id="{7C3796A9-DE72-4B27-98D2-E23E64822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45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28" name="Group 104">
            <a:extLst>
              <a:ext uri="{FF2B5EF4-FFF2-40B4-BE49-F238E27FC236}">
                <a16:creationId xmlns:a16="http://schemas.microsoft.com/office/drawing/2014/main" id="{BB02CD41-B77A-4D5E-9ACE-89352833E947}"/>
              </a:ext>
            </a:extLst>
          </p:cNvPr>
          <p:cNvGrpSpPr>
            <a:grpSpLocks/>
          </p:cNvGrpSpPr>
          <p:nvPr/>
        </p:nvGrpSpPr>
        <p:grpSpPr bwMode="auto">
          <a:xfrm>
            <a:off x="3854227" y="4495799"/>
            <a:ext cx="1335088" cy="835025"/>
            <a:chOff x="1776" y="2692"/>
            <a:chExt cx="841" cy="526"/>
          </a:xfrm>
        </p:grpSpPr>
        <p:graphicFrame>
          <p:nvGraphicFramePr>
            <p:cNvPr id="229" name="Object 105">
              <a:extLst>
                <a:ext uri="{FF2B5EF4-FFF2-40B4-BE49-F238E27FC236}">
                  <a16:creationId xmlns:a16="http://schemas.microsoft.com/office/drawing/2014/main" id="{B4653E8A-5A7D-44B1-AF91-898641A7F1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990"/>
            <a:ext cx="36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123713" imgH="104887" progId="Equation.3">
                    <p:embed/>
                  </p:oleObj>
                </mc:Choice>
                <mc:Fallback>
                  <p:oleObj name="公式" r:id="rId30" imgW="123713" imgH="104887" progId="Equation.3">
                    <p:embed/>
                    <p:pic>
                      <p:nvPicPr>
                        <p:cNvPr id="85035" name="Object 105">
                          <a:extLst>
                            <a:ext uri="{FF2B5EF4-FFF2-40B4-BE49-F238E27FC236}">
                              <a16:creationId xmlns:a16="http://schemas.microsoft.com/office/drawing/2014/main" id="{E727D2FF-01D5-4BC1-A603-0AC200CC43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990"/>
                          <a:ext cx="36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0" name="Line 106">
              <a:extLst>
                <a:ext uri="{FF2B5EF4-FFF2-40B4-BE49-F238E27FC236}">
                  <a16:creationId xmlns:a16="http://schemas.microsoft.com/office/drawing/2014/main" id="{46A00B6F-7BE3-4FBD-A0CF-79756A183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2692"/>
              <a:ext cx="768" cy="32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Oval 107">
              <a:extLst>
                <a:ext uri="{FF2B5EF4-FFF2-40B4-BE49-F238E27FC236}">
                  <a16:creationId xmlns:a16="http://schemas.microsoft.com/office/drawing/2014/main" id="{44532841-F778-413F-83C2-08D3C20E5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" y="2946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32" name="Group 108">
            <a:extLst>
              <a:ext uri="{FF2B5EF4-FFF2-40B4-BE49-F238E27FC236}">
                <a16:creationId xmlns:a16="http://schemas.microsoft.com/office/drawing/2014/main" id="{37241267-D0C0-4ABA-9A44-3F2BE32B7F2A}"/>
              </a:ext>
            </a:extLst>
          </p:cNvPr>
          <p:cNvGrpSpPr>
            <a:grpSpLocks/>
          </p:cNvGrpSpPr>
          <p:nvPr/>
        </p:nvGrpSpPr>
        <p:grpSpPr bwMode="auto">
          <a:xfrm>
            <a:off x="3357340" y="3346449"/>
            <a:ext cx="1258887" cy="1227138"/>
            <a:chOff x="1463" y="1968"/>
            <a:chExt cx="793" cy="773"/>
          </a:xfrm>
        </p:grpSpPr>
        <p:graphicFrame>
          <p:nvGraphicFramePr>
            <p:cNvPr id="233" name="Object 109">
              <a:extLst>
                <a:ext uri="{FF2B5EF4-FFF2-40B4-BE49-F238E27FC236}">
                  <a16:creationId xmlns:a16="http://schemas.microsoft.com/office/drawing/2014/main" id="{733AB635-A7D5-4007-B1C8-D2A20716CF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3" y="2442"/>
            <a:ext cx="36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123713" imgH="123713" progId="Equation.3">
                    <p:embed/>
                  </p:oleObj>
                </mc:Choice>
                <mc:Fallback>
                  <p:oleObj name="公式" r:id="rId32" imgW="123713" imgH="123713" progId="Equation.3">
                    <p:embed/>
                    <p:pic>
                      <p:nvPicPr>
                        <p:cNvPr id="85032" name="Object 109">
                          <a:extLst>
                            <a:ext uri="{FF2B5EF4-FFF2-40B4-BE49-F238E27FC236}">
                              <a16:creationId xmlns:a16="http://schemas.microsoft.com/office/drawing/2014/main" id="{6CB7AE10-38EF-460E-9CDB-7F35C01C48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3" y="2442"/>
                          <a:ext cx="36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4" name="Line 110">
              <a:extLst>
                <a:ext uri="{FF2B5EF4-FFF2-40B4-BE49-F238E27FC236}">
                  <a16:creationId xmlns:a16="http://schemas.microsoft.com/office/drawing/2014/main" id="{E84FFADF-95BF-49CF-AB8F-8FE37F1EF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968"/>
              <a:ext cx="480" cy="6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111">
              <a:extLst>
                <a:ext uri="{FF2B5EF4-FFF2-40B4-BE49-F238E27FC236}">
                  <a16:creationId xmlns:a16="http://schemas.microsoft.com/office/drawing/2014/main" id="{0B0BD311-8C0A-4D5E-A285-EC4F8EC59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628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36" name="Group 112">
            <a:extLst>
              <a:ext uri="{FF2B5EF4-FFF2-40B4-BE49-F238E27FC236}">
                <a16:creationId xmlns:a16="http://schemas.microsoft.com/office/drawing/2014/main" id="{D367B620-93C6-42D3-AB31-4D336F77872F}"/>
              </a:ext>
            </a:extLst>
          </p:cNvPr>
          <p:cNvGrpSpPr>
            <a:grpSpLocks/>
          </p:cNvGrpSpPr>
          <p:nvPr/>
        </p:nvGrpSpPr>
        <p:grpSpPr bwMode="auto">
          <a:xfrm>
            <a:off x="4008215" y="3052762"/>
            <a:ext cx="1368425" cy="541337"/>
            <a:chOff x="1873" y="1783"/>
            <a:chExt cx="862" cy="341"/>
          </a:xfrm>
        </p:grpSpPr>
        <p:graphicFrame>
          <p:nvGraphicFramePr>
            <p:cNvPr id="237" name="Object 113">
              <a:extLst>
                <a:ext uri="{FF2B5EF4-FFF2-40B4-BE49-F238E27FC236}">
                  <a16:creationId xmlns:a16="http://schemas.microsoft.com/office/drawing/2014/main" id="{B39A0585-5CDF-4ABB-BCA9-4DC9966C77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3" y="1783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123713" imgH="123713" progId="Equation.3">
                    <p:embed/>
                  </p:oleObj>
                </mc:Choice>
                <mc:Fallback>
                  <p:oleObj name="公式" r:id="rId34" imgW="123713" imgH="123713" progId="Equation.3">
                    <p:embed/>
                    <p:pic>
                      <p:nvPicPr>
                        <p:cNvPr id="85029" name="Object 113">
                          <a:extLst>
                            <a:ext uri="{FF2B5EF4-FFF2-40B4-BE49-F238E27FC236}">
                              <a16:creationId xmlns:a16="http://schemas.microsoft.com/office/drawing/2014/main" id="{F8EBAC55-81E6-419A-9429-B845944A62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1783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14">
              <a:extLst>
                <a:ext uri="{FF2B5EF4-FFF2-40B4-BE49-F238E27FC236}">
                  <a16:creationId xmlns:a16="http://schemas.microsoft.com/office/drawing/2014/main" id="{B3CEA50B-5F51-4D8D-A310-C4CA8D6FA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930"/>
              <a:ext cx="479" cy="19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9" name="Oval 115">
              <a:extLst>
                <a:ext uri="{FF2B5EF4-FFF2-40B4-BE49-F238E27FC236}">
                  <a16:creationId xmlns:a16="http://schemas.microsoft.com/office/drawing/2014/main" id="{751AD57C-ECE9-4547-BC8C-C4DB31D04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2" y="187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0" name="Group 116">
            <a:extLst>
              <a:ext uri="{FF2B5EF4-FFF2-40B4-BE49-F238E27FC236}">
                <a16:creationId xmlns:a16="http://schemas.microsoft.com/office/drawing/2014/main" id="{E912D58C-9F8F-4D3D-AF9A-7A2C23556FF8}"/>
              </a:ext>
            </a:extLst>
          </p:cNvPr>
          <p:cNvGrpSpPr>
            <a:grpSpLocks/>
          </p:cNvGrpSpPr>
          <p:nvPr/>
        </p:nvGrpSpPr>
        <p:grpSpPr bwMode="auto">
          <a:xfrm>
            <a:off x="4843240" y="3209924"/>
            <a:ext cx="990600" cy="746125"/>
            <a:chOff x="2399" y="1882"/>
            <a:chExt cx="624" cy="470"/>
          </a:xfrm>
        </p:grpSpPr>
        <p:graphicFrame>
          <p:nvGraphicFramePr>
            <p:cNvPr id="241" name="Object 117">
              <a:extLst>
                <a:ext uri="{FF2B5EF4-FFF2-40B4-BE49-F238E27FC236}">
                  <a16:creationId xmlns:a16="http://schemas.microsoft.com/office/drawing/2014/main" id="{C775E997-ADB5-46C3-8B7C-45A7A24DEA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9" y="2106"/>
            <a:ext cx="389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6" imgW="133462" imgH="123713" progId="Equation.3">
                    <p:embed/>
                  </p:oleObj>
                </mc:Choice>
                <mc:Fallback>
                  <p:oleObj name="公式" r:id="rId36" imgW="133462" imgH="123713" progId="Equation.3">
                    <p:embed/>
                    <p:pic>
                      <p:nvPicPr>
                        <p:cNvPr id="85026" name="Object 117">
                          <a:extLst>
                            <a:ext uri="{FF2B5EF4-FFF2-40B4-BE49-F238E27FC236}">
                              <a16:creationId xmlns:a16="http://schemas.microsoft.com/office/drawing/2014/main" id="{F9465ACD-4A90-4500-A42D-E23C9F011E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9" y="2106"/>
                          <a:ext cx="389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Line 118">
              <a:extLst>
                <a:ext uri="{FF2B5EF4-FFF2-40B4-BE49-F238E27FC236}">
                  <a16:creationId xmlns:a16="http://schemas.microsoft.com/office/drawing/2014/main" id="{8ED43A03-9C4F-4F03-B539-91477B790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882"/>
              <a:ext cx="287" cy="23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3" name="Oval 119">
              <a:extLst>
                <a:ext uri="{FF2B5EF4-FFF2-40B4-BE49-F238E27FC236}">
                  <a16:creationId xmlns:a16="http://schemas.microsoft.com/office/drawing/2014/main" id="{6C0386D1-1C47-44E6-84E9-5BDFC5DC9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" y="206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4" name="Group 120">
            <a:extLst>
              <a:ext uri="{FF2B5EF4-FFF2-40B4-BE49-F238E27FC236}">
                <a16:creationId xmlns:a16="http://schemas.microsoft.com/office/drawing/2014/main" id="{25D517A9-B72B-4D3D-B819-20B2A59E374E}"/>
              </a:ext>
            </a:extLst>
          </p:cNvPr>
          <p:cNvGrpSpPr>
            <a:grpSpLocks/>
          </p:cNvGrpSpPr>
          <p:nvPr/>
        </p:nvGrpSpPr>
        <p:grpSpPr bwMode="auto">
          <a:xfrm>
            <a:off x="5300440" y="2524124"/>
            <a:ext cx="619125" cy="773113"/>
            <a:chOff x="2687" y="1450"/>
            <a:chExt cx="390" cy="487"/>
          </a:xfrm>
        </p:grpSpPr>
        <p:graphicFrame>
          <p:nvGraphicFramePr>
            <p:cNvPr id="245" name="Object 121">
              <a:extLst>
                <a:ext uri="{FF2B5EF4-FFF2-40B4-BE49-F238E27FC236}">
                  <a16:creationId xmlns:a16="http://schemas.microsoft.com/office/drawing/2014/main" id="{F5205869-D441-4594-92CA-9D67D856F8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7" y="1686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8" imgW="123713" imgH="123713" progId="Equation.3">
                    <p:embed/>
                  </p:oleObj>
                </mc:Choice>
                <mc:Fallback>
                  <p:oleObj name="公式" r:id="rId38" imgW="123713" imgH="123713" progId="Equation.3">
                    <p:embed/>
                    <p:pic>
                      <p:nvPicPr>
                        <p:cNvPr id="85023" name="Object 121">
                          <a:extLst>
                            <a:ext uri="{FF2B5EF4-FFF2-40B4-BE49-F238E27FC236}">
                              <a16:creationId xmlns:a16="http://schemas.microsoft.com/office/drawing/2014/main" id="{04EDE7EC-F5A0-4692-9D64-047850FBDD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" y="1686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" name="Line 122">
              <a:extLst>
                <a:ext uri="{FF2B5EF4-FFF2-40B4-BE49-F238E27FC236}">
                  <a16:creationId xmlns:a16="http://schemas.microsoft.com/office/drawing/2014/main" id="{AF95ACE1-D635-4290-BD88-4798F6B1C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2" y="1450"/>
              <a:ext cx="1" cy="43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7" name="Oval 123">
              <a:extLst>
                <a:ext uri="{FF2B5EF4-FFF2-40B4-BE49-F238E27FC236}">
                  <a16:creationId xmlns:a16="http://schemas.microsoft.com/office/drawing/2014/main" id="{E23A35C0-9E74-4D78-A621-52B1F4AE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4" y="182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8" name="Group 124">
            <a:extLst>
              <a:ext uri="{FF2B5EF4-FFF2-40B4-BE49-F238E27FC236}">
                <a16:creationId xmlns:a16="http://schemas.microsoft.com/office/drawing/2014/main" id="{4220D5D6-5306-4FC5-ACEA-E0FEB935793F}"/>
              </a:ext>
            </a:extLst>
          </p:cNvPr>
          <p:cNvGrpSpPr>
            <a:grpSpLocks/>
          </p:cNvGrpSpPr>
          <p:nvPr/>
        </p:nvGrpSpPr>
        <p:grpSpPr bwMode="auto">
          <a:xfrm>
            <a:off x="4768627" y="1895474"/>
            <a:ext cx="1408113" cy="715963"/>
            <a:chOff x="2352" y="1054"/>
            <a:chExt cx="887" cy="451"/>
          </a:xfrm>
        </p:grpSpPr>
        <p:graphicFrame>
          <p:nvGraphicFramePr>
            <p:cNvPr id="249" name="Object 125">
              <a:extLst>
                <a:ext uri="{FF2B5EF4-FFF2-40B4-BE49-F238E27FC236}">
                  <a16:creationId xmlns:a16="http://schemas.microsoft.com/office/drawing/2014/main" id="{8E69DF5B-9157-4024-BA74-F0B23B7D15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8" y="1147"/>
            <a:ext cx="361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0" imgW="123713" imgH="123713" progId="Equation.3">
                    <p:embed/>
                  </p:oleObj>
                </mc:Choice>
                <mc:Fallback>
                  <p:oleObj name="公式" r:id="rId40" imgW="123713" imgH="123713" progId="Equation.3">
                    <p:embed/>
                    <p:pic>
                      <p:nvPicPr>
                        <p:cNvPr id="85020" name="Object 125">
                          <a:extLst>
                            <a:ext uri="{FF2B5EF4-FFF2-40B4-BE49-F238E27FC236}">
                              <a16:creationId xmlns:a16="http://schemas.microsoft.com/office/drawing/2014/main" id="{42120DAA-1181-4C5B-8716-80D5518AF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" y="1147"/>
                          <a:ext cx="361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" name="Line 126">
              <a:extLst>
                <a:ext uri="{FF2B5EF4-FFF2-40B4-BE49-F238E27FC236}">
                  <a16:creationId xmlns:a16="http://schemas.microsoft.com/office/drawing/2014/main" id="{02AE56C7-13C5-41C6-BD20-AD73F137F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2" y="1054"/>
              <a:ext cx="623" cy="3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1" name="Oval 127">
              <a:extLst>
                <a:ext uri="{FF2B5EF4-FFF2-40B4-BE49-F238E27FC236}">
                  <a16:creationId xmlns:a16="http://schemas.microsoft.com/office/drawing/2014/main" id="{C5D798BA-B376-4FC1-8566-B77D6247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392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52" name="Group 128">
            <a:extLst>
              <a:ext uri="{FF2B5EF4-FFF2-40B4-BE49-F238E27FC236}">
                <a16:creationId xmlns:a16="http://schemas.microsoft.com/office/drawing/2014/main" id="{A06BBC24-C6B5-44B8-94D7-DAB1BD03E8E4}"/>
              </a:ext>
            </a:extLst>
          </p:cNvPr>
          <p:cNvGrpSpPr>
            <a:grpSpLocks/>
          </p:cNvGrpSpPr>
          <p:nvPr/>
        </p:nvGrpSpPr>
        <p:grpSpPr bwMode="auto">
          <a:xfrm>
            <a:off x="4578127" y="1457324"/>
            <a:ext cx="1044575" cy="593725"/>
            <a:chOff x="2232" y="778"/>
            <a:chExt cx="658" cy="374"/>
          </a:xfrm>
        </p:grpSpPr>
        <p:graphicFrame>
          <p:nvGraphicFramePr>
            <p:cNvPr id="253" name="Object 129">
              <a:extLst>
                <a:ext uri="{FF2B5EF4-FFF2-40B4-BE49-F238E27FC236}">
                  <a16:creationId xmlns:a16="http://schemas.microsoft.com/office/drawing/2014/main" id="{D89B8443-6D13-4E31-AB2D-AA09E11DC8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8" y="907"/>
            <a:ext cx="412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2" imgW="142875" imgH="123713" progId="Equation.3">
                    <p:embed/>
                  </p:oleObj>
                </mc:Choice>
                <mc:Fallback>
                  <p:oleObj name="公式" r:id="rId42" imgW="142875" imgH="123713" progId="Equation.3">
                    <p:embed/>
                    <p:pic>
                      <p:nvPicPr>
                        <p:cNvPr id="85017" name="Object 129">
                          <a:extLst>
                            <a:ext uri="{FF2B5EF4-FFF2-40B4-BE49-F238E27FC236}">
                              <a16:creationId xmlns:a16="http://schemas.microsoft.com/office/drawing/2014/main" id="{D0353B64-CE86-41E7-B4DC-33E05C65A1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" y="907"/>
                          <a:ext cx="412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4" name="Line 130">
              <a:extLst>
                <a:ext uri="{FF2B5EF4-FFF2-40B4-BE49-F238E27FC236}">
                  <a16:creationId xmlns:a16="http://schemas.microsoft.com/office/drawing/2014/main" id="{F8CC6BE3-C58E-4BDB-A991-80EB2116E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32" y="778"/>
              <a:ext cx="144" cy="28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" name="Oval 131">
              <a:extLst>
                <a:ext uri="{FF2B5EF4-FFF2-40B4-BE49-F238E27FC236}">
                  <a16:creationId xmlns:a16="http://schemas.microsoft.com/office/drawing/2014/main" id="{95554B9F-69D0-4B39-930D-BCC0BAB0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1014"/>
              <a:ext cx="113" cy="1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56" name="Text Box 132">
            <a:extLst>
              <a:ext uri="{FF2B5EF4-FFF2-40B4-BE49-F238E27FC236}">
                <a16:creationId xmlns:a16="http://schemas.microsoft.com/office/drawing/2014/main" id="{7828146A-3570-4362-9775-663126990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26" y="5308007"/>
            <a:ext cx="35814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在图所示的十二面体中，能否找到一条回路，使它含有这个图的所有结点？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8B8B3-6695-4452-BFC6-DF72B09F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60EA-8890-446D-A74F-D9C45E4DA85D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92875" name="Rectangle 11">
            <a:extLst>
              <a:ext uri="{FF2B5EF4-FFF2-40B4-BE49-F238E27FC236}">
                <a16:creationId xmlns:a16="http://schemas.microsoft.com/office/drawing/2014/main" id="{0A4C36B8-C200-4336-BDA2-914864879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哈密顿图与半哈密顿图</a:t>
            </a:r>
          </a:p>
        </p:txBody>
      </p:sp>
      <p:sp>
        <p:nvSpPr>
          <p:cNvPr id="292876" name="Rectangle 12">
            <a:extLst>
              <a:ext uri="{FF2B5EF4-FFF2-40B4-BE49-F238E27FC236}">
                <a16:creationId xmlns:a16="http://schemas.microsoft.com/office/drawing/2014/main" id="{3AF7585E-4742-4CC9-98AB-055BD9BCE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39341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zh-CN" altLang="en-US" dirty="0">
                <a:latin typeface="Times New Roman" panose="02020603050405020304" pitchFamily="18" charset="0"/>
              </a:rPr>
              <a:t>：经过图中所有顶点一次仅一次的通路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：经过图中所有顶点一次仅一次的回路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哈密顿图</a:t>
            </a:r>
            <a:r>
              <a:rPr lang="zh-CN" altLang="en-US" dirty="0">
                <a:latin typeface="Times New Roman" panose="02020603050405020304" pitchFamily="18" charset="0"/>
              </a:rPr>
              <a:t>：    具有哈密顿回路的图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(4)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半哈密顿图</a:t>
            </a:r>
            <a:r>
              <a:rPr lang="zh-CN" altLang="en-US" dirty="0">
                <a:latin typeface="Times New Roman" panose="02020603050405020304" pitchFamily="18" charset="0"/>
              </a:rPr>
              <a:t>：具有哈密顿通路且无哈密顿回路的图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几点说明：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平凡图是哈密顿图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哈密顿通路是初级通路，哈密顿回路是初级回路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环与平行边不影响哈密顿性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哈密顿图的实质是能将图中的所有顶点排在同一个圈上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6A894C-9317-4C86-9695-082F596C8194}"/>
              </a:ext>
            </a:extLst>
          </p:cNvPr>
          <p:cNvCxnSpPr/>
          <p:nvPr/>
        </p:nvCxnSpPr>
        <p:spPr>
          <a:xfrm>
            <a:off x="395288" y="3727350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A0F24BE-1B82-016F-E674-E294DFDE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56" y="0"/>
            <a:ext cx="2382144" cy="18800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F89B5B1-9C2D-474C-BC71-D889EED2E4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</a:p>
        </p:txBody>
      </p:sp>
      <p:grpSp>
        <p:nvGrpSpPr>
          <p:cNvPr id="284675" name="Group 3">
            <a:extLst>
              <a:ext uri="{FF2B5EF4-FFF2-40B4-BE49-F238E27FC236}">
                <a16:creationId xmlns:a16="http://schemas.microsoft.com/office/drawing/2014/main" id="{60ABD73B-708E-4983-8F37-1DF4A779E48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466850"/>
            <a:ext cx="3924300" cy="2895600"/>
            <a:chOff x="3041" y="768"/>
            <a:chExt cx="2472" cy="1824"/>
          </a:xfrm>
        </p:grpSpPr>
        <p:sp>
          <p:nvSpPr>
            <p:cNvPr id="88096" name="Oval 4">
              <a:extLst>
                <a:ext uri="{FF2B5EF4-FFF2-40B4-BE49-F238E27FC236}">
                  <a16:creationId xmlns:a16="http://schemas.microsoft.com/office/drawing/2014/main" id="{C7B6DD9C-1C05-4179-AD8F-B59CAC4B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97" name="Line 5">
              <a:extLst>
                <a:ext uri="{FF2B5EF4-FFF2-40B4-BE49-F238E27FC236}">
                  <a16:creationId xmlns:a16="http://schemas.microsoft.com/office/drawing/2014/main" id="{4826B565-3CB2-4463-9761-6C0A75F3E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3" y="163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8" name="Line 6">
              <a:extLst>
                <a:ext uri="{FF2B5EF4-FFF2-40B4-BE49-F238E27FC236}">
                  <a16:creationId xmlns:a16="http://schemas.microsoft.com/office/drawing/2014/main" id="{783A0739-AB10-447E-85BD-BF5BBF2FB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1056"/>
              <a:ext cx="6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99" name="Line 7">
              <a:extLst>
                <a:ext uri="{FF2B5EF4-FFF2-40B4-BE49-F238E27FC236}">
                  <a16:creationId xmlns:a16="http://schemas.microsoft.com/office/drawing/2014/main" id="{D6AEA6F5-A355-440A-B0E8-675AE2EF4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3" y="1632"/>
              <a:ext cx="62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0" name="Line 8">
              <a:extLst>
                <a:ext uri="{FF2B5EF4-FFF2-40B4-BE49-F238E27FC236}">
                  <a16:creationId xmlns:a16="http://schemas.microsoft.com/office/drawing/2014/main" id="{4794AABE-9A94-43C4-B8AD-CDABB3C44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5" y="1632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1" name="Line 9">
              <a:extLst>
                <a:ext uri="{FF2B5EF4-FFF2-40B4-BE49-F238E27FC236}">
                  <a16:creationId xmlns:a16="http://schemas.microsoft.com/office/drawing/2014/main" id="{4AB53FAD-3662-4840-AC71-65ABB74D7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7" y="1056"/>
              <a:ext cx="1152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2" name="Line 10">
              <a:extLst>
                <a:ext uri="{FF2B5EF4-FFF2-40B4-BE49-F238E27FC236}">
                  <a16:creationId xmlns:a16="http://schemas.microsoft.com/office/drawing/2014/main" id="{2609B4D6-FC8A-4003-AC3C-891AF606F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7" y="1632"/>
              <a:ext cx="1152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03" name="Oval 11">
              <a:extLst>
                <a:ext uri="{FF2B5EF4-FFF2-40B4-BE49-F238E27FC236}">
                  <a16:creationId xmlns:a16="http://schemas.microsoft.com/office/drawing/2014/main" id="{FF055D15-542A-422B-9412-4B9ECE83B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" y="103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4" name="Oval 12">
              <a:extLst>
                <a:ext uri="{FF2B5EF4-FFF2-40B4-BE49-F238E27FC236}">
                  <a16:creationId xmlns:a16="http://schemas.microsoft.com/office/drawing/2014/main" id="{E7B7C81C-4495-4BBC-8D2D-042821CFB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1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5" name="Oval 13">
              <a:extLst>
                <a:ext uri="{FF2B5EF4-FFF2-40B4-BE49-F238E27FC236}">
                  <a16:creationId xmlns:a16="http://schemas.microsoft.com/office/drawing/2014/main" id="{125DBF40-5DE1-408E-9B2D-DCA32879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106" name="Oval 14">
              <a:extLst>
                <a:ext uri="{FF2B5EF4-FFF2-40B4-BE49-F238E27FC236}">
                  <a16:creationId xmlns:a16="http://schemas.microsoft.com/office/drawing/2014/main" id="{76D7E45D-2CDC-48C8-96B3-BEB81D9A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1584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88107" name="Object 15">
              <a:extLst>
                <a:ext uri="{FF2B5EF4-FFF2-40B4-BE49-F238E27FC236}">
                  <a16:creationId xmlns:a16="http://schemas.microsoft.com/office/drawing/2014/main" id="{DD880518-52AE-4A46-87F0-06000816B4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41" y="1392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95138" imgH="162037" progId="Equation.3">
                    <p:embed/>
                  </p:oleObj>
                </mc:Choice>
                <mc:Fallback>
                  <p:oleObj name="公式" r:id="rId2" imgW="95138" imgH="162037" progId="Equation.3">
                    <p:embed/>
                    <p:pic>
                      <p:nvPicPr>
                        <p:cNvPr id="88107" name="Object 15">
                          <a:extLst>
                            <a:ext uri="{FF2B5EF4-FFF2-40B4-BE49-F238E27FC236}">
                              <a16:creationId xmlns:a16="http://schemas.microsoft.com/office/drawing/2014/main" id="{DD880518-52AE-4A46-87F0-06000816B4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1" y="1392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08" name="Object 16">
              <a:extLst>
                <a:ext uri="{FF2B5EF4-FFF2-40B4-BE49-F238E27FC236}">
                  <a16:creationId xmlns:a16="http://schemas.microsoft.com/office/drawing/2014/main" id="{19646C08-B137-4620-BBFC-47C6D95FE9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140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04887" imgH="162037" progId="Equation.3">
                    <p:embed/>
                  </p:oleObj>
                </mc:Choice>
                <mc:Fallback>
                  <p:oleObj name="公式" r:id="rId4" imgW="104887" imgH="162037" progId="Equation.3">
                    <p:embed/>
                    <p:pic>
                      <p:nvPicPr>
                        <p:cNvPr id="88108" name="Object 16">
                          <a:extLst>
                            <a:ext uri="{FF2B5EF4-FFF2-40B4-BE49-F238E27FC236}">
                              <a16:creationId xmlns:a16="http://schemas.microsoft.com/office/drawing/2014/main" id="{19646C08-B137-4620-BBFC-47C6D95FE9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140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09" name="Object 17">
              <a:extLst>
                <a:ext uri="{FF2B5EF4-FFF2-40B4-BE49-F238E27FC236}">
                  <a16:creationId xmlns:a16="http://schemas.microsoft.com/office/drawing/2014/main" id="{EFE4F699-4EB6-406C-993F-384A9E7BE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67" y="1392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04887" imgH="171450" progId="Equation.3">
                    <p:embed/>
                  </p:oleObj>
                </mc:Choice>
                <mc:Fallback>
                  <p:oleObj name="公式" r:id="rId6" imgW="104887" imgH="171450" progId="Equation.3">
                    <p:embed/>
                    <p:pic>
                      <p:nvPicPr>
                        <p:cNvPr id="88109" name="Object 17">
                          <a:extLst>
                            <a:ext uri="{FF2B5EF4-FFF2-40B4-BE49-F238E27FC236}">
                              <a16:creationId xmlns:a16="http://schemas.microsoft.com/office/drawing/2014/main" id="{EFE4F699-4EB6-406C-993F-384A9E7BE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7" y="1392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0" name="Object 18">
              <a:extLst>
                <a:ext uri="{FF2B5EF4-FFF2-40B4-BE49-F238E27FC236}">
                  <a16:creationId xmlns:a16="http://schemas.microsoft.com/office/drawing/2014/main" id="{8362A39A-ACFF-4A3C-BCCA-9DDE6DC4B4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3" y="768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62037" progId="Equation.3">
                    <p:embed/>
                  </p:oleObj>
                </mc:Choice>
                <mc:Fallback>
                  <p:oleObj name="公式" r:id="rId8" imgW="104887" imgH="162037" progId="Equation.3">
                    <p:embed/>
                    <p:pic>
                      <p:nvPicPr>
                        <p:cNvPr id="88110" name="Object 18">
                          <a:extLst>
                            <a:ext uri="{FF2B5EF4-FFF2-40B4-BE49-F238E27FC236}">
                              <a16:creationId xmlns:a16="http://schemas.microsoft.com/office/drawing/2014/main" id="{8362A39A-ACFF-4A3C-BCCA-9DDE6DC4B4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" y="768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1" name="Object 19">
              <a:extLst>
                <a:ext uri="{FF2B5EF4-FFF2-40B4-BE49-F238E27FC236}">
                  <a16:creationId xmlns:a16="http://schemas.microsoft.com/office/drawing/2014/main" id="{8EAA7433-3E09-442B-8099-5E36ACDA9F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1" y="1536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71450" progId="Equation.3">
                    <p:embed/>
                  </p:oleObj>
                </mc:Choice>
                <mc:Fallback>
                  <p:oleObj name="公式" r:id="rId10" imgW="104887" imgH="171450" progId="Equation.3">
                    <p:embed/>
                    <p:pic>
                      <p:nvPicPr>
                        <p:cNvPr id="88111" name="Object 19">
                          <a:extLst>
                            <a:ext uri="{FF2B5EF4-FFF2-40B4-BE49-F238E27FC236}">
                              <a16:creationId xmlns:a16="http://schemas.microsoft.com/office/drawing/2014/main" id="{8EAA7433-3E09-442B-8099-5E36ACDA9F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1" y="1536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112" name="Object 20">
              <a:extLst>
                <a:ext uri="{FF2B5EF4-FFF2-40B4-BE49-F238E27FC236}">
                  <a16:creationId xmlns:a16="http://schemas.microsoft.com/office/drawing/2014/main" id="{CFB48DB1-6445-4204-8B01-3702B4699C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1" y="2208"/>
            <a:ext cx="42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42875" imgH="123713" progId="Equation.3">
                    <p:embed/>
                  </p:oleObj>
                </mc:Choice>
                <mc:Fallback>
                  <p:oleObj name="公式" r:id="rId12" imgW="142875" imgH="123713" progId="Equation.3">
                    <p:embed/>
                    <p:pic>
                      <p:nvPicPr>
                        <p:cNvPr id="88112" name="Object 20">
                          <a:extLst>
                            <a:ext uri="{FF2B5EF4-FFF2-40B4-BE49-F238E27FC236}">
                              <a16:creationId xmlns:a16="http://schemas.microsoft.com/office/drawing/2014/main" id="{CFB48DB1-6445-4204-8B01-3702B4699C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" y="2208"/>
                          <a:ext cx="427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4693" name="Group 21">
            <a:extLst>
              <a:ext uri="{FF2B5EF4-FFF2-40B4-BE49-F238E27FC236}">
                <a16:creationId xmlns:a16="http://schemas.microsoft.com/office/drawing/2014/main" id="{83972DAE-9C65-4647-8B36-C5147BDAC369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1924050"/>
            <a:ext cx="3783013" cy="2724150"/>
            <a:chOff x="402" y="1548"/>
            <a:chExt cx="2383" cy="1716"/>
          </a:xfrm>
        </p:grpSpPr>
        <p:sp>
          <p:nvSpPr>
            <p:cNvPr id="88079" name="Oval 22">
              <a:extLst>
                <a:ext uri="{FF2B5EF4-FFF2-40B4-BE49-F238E27FC236}">
                  <a16:creationId xmlns:a16="http://schemas.microsoft.com/office/drawing/2014/main" id="{444E9C72-6CDF-4D42-B633-513373204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7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80" name="Line 23">
              <a:extLst>
                <a:ext uri="{FF2B5EF4-FFF2-40B4-BE49-F238E27FC236}">
                  <a16:creationId xmlns:a16="http://schemas.microsoft.com/office/drawing/2014/main" id="{6360ADE1-759E-444B-A7E9-B976B28A7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1" name="Line 24">
              <a:extLst>
                <a:ext uri="{FF2B5EF4-FFF2-40B4-BE49-F238E27FC236}">
                  <a16:creationId xmlns:a16="http://schemas.microsoft.com/office/drawing/2014/main" id="{D05FA05A-39DF-4FCD-B688-FEB1473FA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2" name="Line 25">
              <a:extLst>
                <a:ext uri="{FF2B5EF4-FFF2-40B4-BE49-F238E27FC236}">
                  <a16:creationId xmlns:a16="http://schemas.microsoft.com/office/drawing/2014/main" id="{315B9D88-89E7-42CF-9AD7-DEA7E83F0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2748"/>
              <a:ext cx="16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3" name="Line 26">
              <a:extLst>
                <a:ext uri="{FF2B5EF4-FFF2-40B4-BE49-F238E27FC236}">
                  <a16:creationId xmlns:a16="http://schemas.microsoft.com/office/drawing/2014/main" id="{4D1CBE37-76D8-4004-8B00-9C8B3BC97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836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4" name="Line 27">
              <a:extLst>
                <a:ext uri="{FF2B5EF4-FFF2-40B4-BE49-F238E27FC236}">
                  <a16:creationId xmlns:a16="http://schemas.microsoft.com/office/drawing/2014/main" id="{7C475633-87D9-45D6-AFAA-1C124920F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2700"/>
              <a:ext cx="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5" name="Line 28">
              <a:extLst>
                <a:ext uri="{FF2B5EF4-FFF2-40B4-BE49-F238E27FC236}">
                  <a16:creationId xmlns:a16="http://schemas.microsoft.com/office/drawing/2014/main" id="{8261C217-AAE5-4C96-A3F7-E65868E7B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2700"/>
              <a:ext cx="0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6" name="Line 29">
              <a:extLst>
                <a:ext uri="{FF2B5EF4-FFF2-40B4-BE49-F238E27FC236}">
                  <a16:creationId xmlns:a16="http://schemas.microsoft.com/office/drawing/2014/main" id="{8FCE19C2-36AB-46EC-B1F2-3D5D418DD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" y="1836"/>
              <a:ext cx="168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7" name="Line 30">
              <a:extLst>
                <a:ext uri="{FF2B5EF4-FFF2-40B4-BE49-F238E27FC236}">
                  <a16:creationId xmlns:a16="http://schemas.microsoft.com/office/drawing/2014/main" id="{D828FD61-7B63-4378-9F0A-72E06E2593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" y="1836"/>
              <a:ext cx="168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8" name="Oval 31">
              <a:extLst>
                <a:ext uri="{FF2B5EF4-FFF2-40B4-BE49-F238E27FC236}">
                  <a16:creationId xmlns:a16="http://schemas.microsoft.com/office/drawing/2014/main" id="{D2513383-F015-4195-B559-F64BE7ABE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17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89" name="Oval 32">
              <a:extLst>
                <a:ext uri="{FF2B5EF4-FFF2-40B4-BE49-F238E27FC236}">
                  <a16:creationId xmlns:a16="http://schemas.microsoft.com/office/drawing/2014/main" id="{AD007724-E16F-4781-9DFC-2DFC8BCD4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7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090" name="Oval 33">
              <a:extLst>
                <a:ext uri="{FF2B5EF4-FFF2-40B4-BE49-F238E27FC236}">
                  <a16:creationId xmlns:a16="http://schemas.microsoft.com/office/drawing/2014/main" id="{9C2353C5-3918-4B2A-A4C9-FB30B14C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7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88091" name="Object 34">
              <a:extLst>
                <a:ext uri="{FF2B5EF4-FFF2-40B4-BE49-F238E27FC236}">
                  <a16:creationId xmlns:a16="http://schemas.microsoft.com/office/drawing/2014/main" id="{8B70564D-5480-445C-B83B-C720416A5C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2" y="1548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95138" imgH="162037" progId="Equation.3">
                    <p:embed/>
                  </p:oleObj>
                </mc:Choice>
                <mc:Fallback>
                  <p:oleObj name="公式" r:id="rId14" imgW="95138" imgH="162037" progId="Equation.3">
                    <p:embed/>
                    <p:pic>
                      <p:nvPicPr>
                        <p:cNvPr id="88091" name="Object 34">
                          <a:extLst>
                            <a:ext uri="{FF2B5EF4-FFF2-40B4-BE49-F238E27FC236}">
                              <a16:creationId xmlns:a16="http://schemas.microsoft.com/office/drawing/2014/main" id="{8B70564D-5480-445C-B83B-C720416A5C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" y="1548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2" name="Object 35">
              <a:extLst>
                <a:ext uri="{FF2B5EF4-FFF2-40B4-BE49-F238E27FC236}">
                  <a16:creationId xmlns:a16="http://schemas.microsoft.com/office/drawing/2014/main" id="{DDF2B2E3-5E8D-4421-8E28-452A1E7478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" y="253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104887" imgH="162037" progId="Equation.3">
                    <p:embed/>
                  </p:oleObj>
                </mc:Choice>
                <mc:Fallback>
                  <p:oleObj name="公式" r:id="rId16" imgW="104887" imgH="162037" progId="Equation.3">
                    <p:embed/>
                    <p:pic>
                      <p:nvPicPr>
                        <p:cNvPr id="88092" name="Object 35">
                          <a:extLst>
                            <a:ext uri="{FF2B5EF4-FFF2-40B4-BE49-F238E27FC236}">
                              <a16:creationId xmlns:a16="http://schemas.microsoft.com/office/drawing/2014/main" id="{DDF2B2E3-5E8D-4421-8E28-452A1E7478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253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3" name="Object 36">
              <a:extLst>
                <a:ext uri="{FF2B5EF4-FFF2-40B4-BE49-F238E27FC236}">
                  <a16:creationId xmlns:a16="http://schemas.microsoft.com/office/drawing/2014/main" id="{AAB911AA-073C-497F-AEEE-8FFC773857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9" y="2508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104887" imgH="171450" progId="Equation.3">
                    <p:embed/>
                  </p:oleObj>
                </mc:Choice>
                <mc:Fallback>
                  <p:oleObj name="公式" r:id="rId18" imgW="104887" imgH="171450" progId="Equation.3">
                    <p:embed/>
                    <p:pic>
                      <p:nvPicPr>
                        <p:cNvPr id="88093" name="Object 36">
                          <a:extLst>
                            <a:ext uri="{FF2B5EF4-FFF2-40B4-BE49-F238E27FC236}">
                              <a16:creationId xmlns:a16="http://schemas.microsoft.com/office/drawing/2014/main" id="{AAB911AA-073C-497F-AEEE-8FFC773857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2508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4" name="Object 37">
              <a:extLst>
                <a:ext uri="{FF2B5EF4-FFF2-40B4-BE49-F238E27FC236}">
                  <a16:creationId xmlns:a16="http://schemas.microsoft.com/office/drawing/2014/main" id="{4F774110-D318-4C03-887F-E61C8724C9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9" y="157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104887" imgH="162037" progId="Equation.3">
                    <p:embed/>
                  </p:oleObj>
                </mc:Choice>
                <mc:Fallback>
                  <p:oleObj name="公式" r:id="rId20" imgW="104887" imgH="162037" progId="Equation.3">
                    <p:embed/>
                    <p:pic>
                      <p:nvPicPr>
                        <p:cNvPr id="88094" name="Object 37">
                          <a:extLst>
                            <a:ext uri="{FF2B5EF4-FFF2-40B4-BE49-F238E27FC236}">
                              <a16:creationId xmlns:a16="http://schemas.microsoft.com/office/drawing/2014/main" id="{4F774110-D318-4C03-887F-E61C8724C9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157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95" name="Object 38">
              <a:extLst>
                <a:ext uri="{FF2B5EF4-FFF2-40B4-BE49-F238E27FC236}">
                  <a16:creationId xmlns:a16="http://schemas.microsoft.com/office/drawing/2014/main" id="{8ADC3224-7E2F-4F5D-8214-A223A576AF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3" y="2892"/>
            <a:ext cx="346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104887" imgH="123713" progId="Equation.3">
                    <p:embed/>
                  </p:oleObj>
                </mc:Choice>
                <mc:Fallback>
                  <p:oleObj name="公式" r:id="rId22" imgW="104887" imgH="123713" progId="Equation.3">
                    <p:embed/>
                    <p:pic>
                      <p:nvPicPr>
                        <p:cNvPr id="88095" name="Object 38">
                          <a:extLst>
                            <a:ext uri="{FF2B5EF4-FFF2-40B4-BE49-F238E27FC236}">
                              <a16:creationId xmlns:a16="http://schemas.microsoft.com/office/drawing/2014/main" id="{8ADC3224-7E2F-4F5D-8214-A223A576AF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3" y="2892"/>
                          <a:ext cx="346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4711" name="Line 39">
            <a:extLst>
              <a:ext uri="{FF2B5EF4-FFF2-40B4-BE49-F238E27FC236}">
                <a16:creationId xmlns:a16="http://schemas.microsoft.com/office/drawing/2014/main" id="{F4E6F55C-8013-48E7-9A07-5B9604FAE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7288" y="2381250"/>
            <a:ext cx="0" cy="1447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2" name="Line 40">
            <a:extLst>
              <a:ext uri="{FF2B5EF4-FFF2-40B4-BE49-F238E27FC236}">
                <a16:creationId xmlns:a16="http://schemas.microsoft.com/office/drawing/2014/main" id="{632BB16D-B956-4DB9-8962-CEF4CE98F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829050"/>
            <a:ext cx="2667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3" name="Line 41">
            <a:extLst>
              <a:ext uri="{FF2B5EF4-FFF2-40B4-BE49-F238E27FC236}">
                <a16:creationId xmlns:a16="http://schemas.microsoft.com/office/drawing/2014/main" id="{B8F5CEB3-D8FB-4C68-9040-4430294CF2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381250"/>
            <a:ext cx="0" cy="1447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4" name="Line 42">
            <a:extLst>
              <a:ext uri="{FF2B5EF4-FFF2-40B4-BE49-F238E27FC236}">
                <a16:creationId xmlns:a16="http://schemas.microsoft.com/office/drawing/2014/main" id="{CD1BF93E-75C6-47BD-9327-BDDFB2015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381250"/>
            <a:ext cx="2667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5" name="Line 43">
            <a:extLst>
              <a:ext uri="{FF2B5EF4-FFF2-40B4-BE49-F238E27FC236}">
                <a16:creationId xmlns:a16="http://schemas.microsoft.com/office/drawing/2014/main" id="{DE69E1FF-DB33-4248-84B4-E0DD52E81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1924050"/>
            <a:ext cx="1066800" cy="914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6" name="Line 44">
            <a:extLst>
              <a:ext uri="{FF2B5EF4-FFF2-40B4-BE49-F238E27FC236}">
                <a16:creationId xmlns:a16="http://schemas.microsoft.com/office/drawing/2014/main" id="{7C40AFC9-84E1-466C-8352-2E0618276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838450"/>
            <a:ext cx="106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7" name="Line 45">
            <a:extLst>
              <a:ext uri="{FF2B5EF4-FFF2-40B4-BE49-F238E27FC236}">
                <a16:creationId xmlns:a16="http://schemas.microsoft.com/office/drawing/2014/main" id="{250B002E-35C7-4A27-B635-29C5D615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838450"/>
            <a:ext cx="18002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8" name="Line 46">
            <a:extLst>
              <a:ext uri="{FF2B5EF4-FFF2-40B4-BE49-F238E27FC236}">
                <a16:creationId xmlns:a16="http://schemas.microsoft.com/office/drawing/2014/main" id="{C50A15A4-E682-4F18-A05E-2E7E0B8B91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2838450"/>
            <a:ext cx="19050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19" name="Text Box 47">
            <a:extLst>
              <a:ext uri="{FF2B5EF4-FFF2-40B4-BE49-F238E27FC236}">
                <a16:creationId xmlns:a16="http://schemas.microsoft.com/office/drawing/2014/main" id="{88D3CD98-43C5-4716-83ED-0E28D222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76800"/>
            <a:ext cx="2819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哈密顿图</a:t>
            </a:r>
          </a:p>
        </p:txBody>
      </p:sp>
      <p:sp>
        <p:nvSpPr>
          <p:cNvPr id="284720" name="Text Box 48">
            <a:extLst>
              <a:ext uri="{FF2B5EF4-FFF2-40B4-BE49-F238E27FC236}">
                <a16:creationId xmlns:a16="http://schemas.microsoft.com/office/drawing/2014/main" id="{B0EB8521-6AB8-4165-A3F4-1A0BC9F29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876800"/>
            <a:ext cx="342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>
                <a:latin typeface="Times New Roman" panose="02020603050405020304" pitchFamily="18" charset="0"/>
                <a:ea typeface="隶书" pitchFamily="49" charset="-122"/>
              </a:rPr>
              <a:t>半哈密顿图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229" y="1171649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判断下面各图是否为哈密顿图或半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哈密顿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4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719" grpId="0" autoUpdateAnimBg="0"/>
      <p:bldP spid="28472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EF2447B-974F-4F76-AD7C-35CADCD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CE95-5D79-4EC5-A5C9-5CEE4BEF1E66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96967" name="Rectangle 7">
            <a:extLst>
              <a:ext uri="{FF2B5EF4-FFF2-40B4-BE49-F238E27FC236}">
                <a16:creationId xmlns:a16="http://schemas.microsoft.com/office/drawing/2014/main" id="{57AA5B14-E174-4B21-9A8E-17F131162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无向哈密顿图的一个必要条件</a:t>
            </a:r>
          </a:p>
        </p:txBody>
      </p:sp>
      <p:sp>
        <p:nvSpPr>
          <p:cNvPr id="296968" name="Rectangle 8">
            <a:extLst>
              <a:ext uri="{FF2B5EF4-FFF2-40B4-BE49-F238E27FC236}">
                <a16:creationId xmlns:a16="http://schemas.microsoft.com/office/drawing/2014/main" id="{7FE00466-2249-4FA2-9BA2-6F9D05579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229600" cy="936625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15.6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是哈密顿图，对于任意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 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|</a:t>
            </a:r>
          </a:p>
        </p:txBody>
      </p:sp>
      <p:sp>
        <p:nvSpPr>
          <p:cNvPr id="296969" name="Rectangle 9">
            <a:extLst>
              <a:ext uri="{FF2B5EF4-FFF2-40B4-BE49-F238E27FC236}">
                <a16:creationId xmlns:a16="http://schemas.microsoft.com/office/drawing/2014/main" id="{FC1AA6CA-2557-4A43-9678-368801744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66468"/>
            <a:ext cx="79200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证  设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中一条哈密顿回路</a:t>
            </a:r>
          </a:p>
          <a:p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</a:t>
            </a:r>
          </a:p>
          <a:p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(2)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</a:rPr>
              <a:t>|     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因为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4F0D2F4-1821-442D-B201-8DE09534FA7D}"/>
              </a:ext>
            </a:extLst>
          </p:cNvPr>
          <p:cNvCxnSpPr>
            <a:cxnSpLocks/>
          </p:cNvCxnSpPr>
          <p:nvPr/>
        </p:nvCxnSpPr>
        <p:spPr>
          <a:xfrm>
            <a:off x="395288" y="2621908"/>
            <a:ext cx="5760888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252031-32DD-4C19-9884-1BAC292B7A81}"/>
              </a:ext>
            </a:extLst>
          </p:cNvPr>
          <p:cNvCxnSpPr/>
          <p:nvPr/>
        </p:nvCxnSpPr>
        <p:spPr>
          <a:xfrm>
            <a:off x="395288" y="4005064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56637834-C3BE-4E55-91A9-4D10EDE20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228" y="4544358"/>
            <a:ext cx="60420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定理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15.6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给出的是哈密顿图的必要条件，可以用于判断一个图不是哈密顿图。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楷体_GB2312"/>
            </a:endParaRPr>
          </a:p>
          <a:p>
            <a:pPr eaLnBrk="1" hangingPunct="1"/>
            <a:endParaRPr lang="en-US" altLang="zh-CN" b="1" dirty="0">
              <a:solidFill>
                <a:srgbClr val="CC00FF"/>
              </a:solidFill>
              <a:latin typeface="+mn-ea"/>
              <a:ea typeface="+mn-ea"/>
              <a:cs typeface="楷体_GB2312"/>
            </a:endParaRPr>
          </a:p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+mn-ea"/>
                <a:ea typeface="+mn-ea"/>
                <a:cs typeface="楷体_GB2312"/>
              </a:rPr>
              <a:t>即若</a:t>
            </a:r>
            <a:r>
              <a:rPr lang="zh-CN" altLang="en-US" b="1" dirty="0">
                <a:solidFill>
                  <a:srgbClr val="CC00FF"/>
                </a:solidFill>
                <a:latin typeface="+mn-ea"/>
                <a:cs typeface="楷体_GB2312"/>
              </a:rPr>
              <a:t>图中有</a:t>
            </a:r>
            <a:r>
              <a:rPr lang="zh-CN" altLang="en-US" b="1" dirty="0">
                <a:solidFill>
                  <a:srgbClr val="CC00FF"/>
                </a:solidFill>
                <a:latin typeface="+mn-ea"/>
                <a:ea typeface="+mn-ea"/>
                <a:cs typeface="楷体_GB2312"/>
              </a:rPr>
              <a:t>点集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，满足 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|</a:t>
            </a:r>
          </a:p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则该图不是哈密顿图</a:t>
            </a:r>
            <a:endParaRPr lang="zh-CN" altLang="en-US" b="1" dirty="0">
              <a:solidFill>
                <a:srgbClr val="CC00FF"/>
              </a:solidFill>
              <a:latin typeface="+mn-ea"/>
              <a:ea typeface="+mn-ea"/>
              <a:cs typeface="楷体_GB231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6F41515E-515A-4357-9E60-C1CF6810836F}"/>
              </a:ext>
            </a:extLst>
          </p:cNvPr>
          <p:cNvGrpSpPr>
            <a:grpSpLocks/>
          </p:cNvGrpSpPr>
          <p:nvPr/>
        </p:nvGrpSpPr>
        <p:grpSpPr bwMode="auto">
          <a:xfrm>
            <a:off x="539552" y="4202890"/>
            <a:ext cx="2209800" cy="1447800"/>
            <a:chOff x="2016" y="2064"/>
            <a:chExt cx="3600" cy="2016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B9A3ADE6-FF32-4730-A3C2-2421D0467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64"/>
              <a:ext cx="3600" cy="2016"/>
            </a:xfrm>
            <a:prstGeom prst="irregularSeal2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35D5C0F1-3411-4E6F-8840-F98732DE2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92"/>
              <a:ext cx="1823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注意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E62EDFBF-3189-9DF3-3CDD-373691C2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53200" y="1734732"/>
            <a:ext cx="2067354" cy="173344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9" grpId="0"/>
      <p:bldP spid="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667C2413-47FF-4D03-A629-05C3425ABC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 判断下图是否为哈密顿图</a:t>
            </a:r>
          </a:p>
        </p:txBody>
      </p:sp>
      <p:sp>
        <p:nvSpPr>
          <p:cNvPr id="287747" name="Text Box 3">
            <a:extLst>
              <a:ext uri="{FF2B5EF4-FFF2-40B4-BE49-F238E27FC236}">
                <a16:creationId xmlns:a16="http://schemas.microsoft.com/office/drawing/2014/main" id="{D32D79DA-2039-445F-9F57-7D2074E4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71" y="1788467"/>
            <a:ext cx="434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在</a:t>
            </a: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ea typeface="隶书" pitchFamily="49" charset="-122"/>
              </a:rPr>
              <a:t>G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zh-CN" altLang="en-US" b="1" dirty="0">
                <a:latin typeface="+mn-ea"/>
                <a:ea typeface="+mn-ea"/>
              </a:rPr>
              <a:t>中，取</a:t>
            </a:r>
          </a:p>
        </p:txBody>
      </p:sp>
      <p:graphicFrame>
        <p:nvGraphicFramePr>
          <p:cNvPr id="287748" name="Object 4">
            <a:extLst>
              <a:ext uri="{FF2B5EF4-FFF2-40B4-BE49-F238E27FC236}">
                <a16:creationId xmlns:a16="http://schemas.microsoft.com/office/drawing/2014/main" id="{BE495BC3-7895-4F89-9499-3C39BA60C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686139"/>
              </p:ext>
            </p:extLst>
          </p:nvPr>
        </p:nvGraphicFramePr>
        <p:xfrm>
          <a:off x="5224079" y="2568347"/>
          <a:ext cx="2115840" cy="63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57225" imgH="171450" progId="Equation.3">
                  <p:embed/>
                </p:oleObj>
              </mc:Choice>
              <mc:Fallback>
                <p:oleObj name="公式" r:id="rId2" imgW="657225" imgH="171450" progId="Equation.3">
                  <p:embed/>
                  <p:pic>
                    <p:nvPicPr>
                      <p:cNvPr id="287748" name="Object 4">
                        <a:extLst>
                          <a:ext uri="{FF2B5EF4-FFF2-40B4-BE49-F238E27FC236}">
                            <a16:creationId xmlns:a16="http://schemas.microsoft.com/office/drawing/2014/main" id="{BE495BC3-7895-4F89-9499-3C39BA60CF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2568347"/>
                        <a:ext cx="2115840" cy="635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7749" name="Group 5">
            <a:extLst>
              <a:ext uri="{FF2B5EF4-FFF2-40B4-BE49-F238E27FC236}">
                <a16:creationId xmlns:a16="http://schemas.microsoft.com/office/drawing/2014/main" id="{47C22AC4-C7A4-4E95-894E-AF1EE9177421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2047875"/>
            <a:ext cx="1600200" cy="1905000"/>
            <a:chOff x="480" y="2064"/>
            <a:chExt cx="1008" cy="1200"/>
          </a:xfrm>
        </p:grpSpPr>
        <p:sp>
          <p:nvSpPr>
            <p:cNvPr id="91160" name="Line 6">
              <a:extLst>
                <a:ext uri="{FF2B5EF4-FFF2-40B4-BE49-F238E27FC236}">
                  <a16:creationId xmlns:a16="http://schemas.microsoft.com/office/drawing/2014/main" id="{6598031D-D3D8-49E8-83B8-E2D47C389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40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1" name="Line 7">
              <a:extLst>
                <a:ext uri="{FF2B5EF4-FFF2-40B4-BE49-F238E27FC236}">
                  <a16:creationId xmlns:a16="http://schemas.microsoft.com/office/drawing/2014/main" id="{67182392-C032-4DE9-B22D-FBF64AD7F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64"/>
              <a:ext cx="62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2" name="Line 8">
              <a:extLst>
                <a:ext uri="{FF2B5EF4-FFF2-40B4-BE49-F238E27FC236}">
                  <a16:creationId xmlns:a16="http://schemas.microsoft.com/office/drawing/2014/main" id="{1D05441D-4DE1-4B82-9707-C2BFF6978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40"/>
              <a:ext cx="62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63" name="Oval 9">
              <a:extLst>
                <a:ext uri="{FF2B5EF4-FFF2-40B4-BE49-F238E27FC236}">
                  <a16:creationId xmlns:a16="http://schemas.microsoft.com/office/drawing/2014/main" id="{681A61D8-3EE3-4EAD-877C-72003681A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5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91164" name="Object 10">
              <a:extLst>
                <a:ext uri="{FF2B5EF4-FFF2-40B4-BE49-F238E27FC236}">
                  <a16:creationId xmlns:a16="http://schemas.microsoft.com/office/drawing/2014/main" id="{C70B0AAA-F6CF-4880-9FDB-58F54A679A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2400"/>
            <a:ext cx="319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5138" imgH="162037" progId="Equation.3">
                    <p:embed/>
                  </p:oleObj>
                </mc:Choice>
                <mc:Fallback>
                  <p:oleObj name="公式" r:id="rId4" imgW="95138" imgH="162037" progId="Equation.3">
                    <p:embed/>
                    <p:pic>
                      <p:nvPicPr>
                        <p:cNvPr id="91164" name="Object 10">
                          <a:extLst>
                            <a:ext uri="{FF2B5EF4-FFF2-40B4-BE49-F238E27FC236}">
                              <a16:creationId xmlns:a16="http://schemas.microsoft.com/office/drawing/2014/main" id="{C70B0AAA-F6CF-4880-9FDB-58F54A679A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0"/>
                          <a:ext cx="319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755" name="Group 11">
            <a:extLst>
              <a:ext uri="{FF2B5EF4-FFF2-40B4-BE49-F238E27FC236}">
                <a16:creationId xmlns:a16="http://schemas.microsoft.com/office/drawing/2014/main" id="{AFE71F2E-C154-47B2-97CA-4125C76A4C4B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2047875"/>
            <a:ext cx="2438400" cy="1905000"/>
            <a:chOff x="2160" y="2064"/>
            <a:chExt cx="1536" cy="1200"/>
          </a:xfrm>
        </p:grpSpPr>
        <p:sp>
          <p:nvSpPr>
            <p:cNvPr id="91155" name="Oval 12">
              <a:extLst>
                <a:ext uri="{FF2B5EF4-FFF2-40B4-BE49-F238E27FC236}">
                  <a16:creationId xmlns:a16="http://schemas.microsoft.com/office/drawing/2014/main" id="{D4C09C08-DF7A-436E-AA02-299C6E65B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6" name="Line 13">
              <a:extLst>
                <a:ext uri="{FF2B5EF4-FFF2-40B4-BE49-F238E27FC236}">
                  <a16:creationId xmlns:a16="http://schemas.microsoft.com/office/drawing/2014/main" id="{EF903438-2AE4-43D5-A00F-5CFA70F89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640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7" name="Line 14">
              <a:extLst>
                <a:ext uri="{FF2B5EF4-FFF2-40B4-BE49-F238E27FC236}">
                  <a16:creationId xmlns:a16="http://schemas.microsoft.com/office/drawing/2014/main" id="{27947BCF-8EA3-42AB-A758-7EE8ECF34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64"/>
              <a:ext cx="1152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158" name="Line 15">
              <a:extLst>
                <a:ext uri="{FF2B5EF4-FFF2-40B4-BE49-F238E27FC236}">
                  <a16:creationId xmlns:a16="http://schemas.microsoft.com/office/drawing/2014/main" id="{1EE62B0E-B001-4548-8C5A-6A363967A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640"/>
              <a:ext cx="1152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1159" name="Object 16">
              <a:extLst>
                <a:ext uri="{FF2B5EF4-FFF2-40B4-BE49-F238E27FC236}">
                  <a16:creationId xmlns:a16="http://schemas.microsoft.com/office/drawing/2014/main" id="{1FB69E22-3821-4CB6-9C4A-2EBAD871EF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0" y="2400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04887" imgH="171450" progId="Equation.3">
                    <p:embed/>
                  </p:oleObj>
                </mc:Choice>
                <mc:Fallback>
                  <p:oleObj name="公式" r:id="rId6" imgW="104887" imgH="171450" progId="Equation.3">
                    <p:embed/>
                    <p:pic>
                      <p:nvPicPr>
                        <p:cNvPr id="91159" name="Object 16">
                          <a:extLst>
                            <a:ext uri="{FF2B5EF4-FFF2-40B4-BE49-F238E27FC236}">
                              <a16:creationId xmlns:a16="http://schemas.microsoft.com/office/drawing/2014/main" id="{1FB69E22-3821-4CB6-9C4A-2EBAD871EF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2400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7761" name="Group 17">
            <a:extLst>
              <a:ext uri="{FF2B5EF4-FFF2-40B4-BE49-F238E27FC236}">
                <a16:creationId xmlns:a16="http://schemas.microsoft.com/office/drawing/2014/main" id="{44FA235F-3340-4903-9BB2-76EB199DFD53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1590675"/>
            <a:ext cx="903287" cy="2895600"/>
            <a:chOff x="1567" y="1536"/>
            <a:chExt cx="569" cy="1824"/>
          </a:xfrm>
        </p:grpSpPr>
        <p:sp>
          <p:nvSpPr>
            <p:cNvPr id="91149" name="Oval 18">
              <a:extLst>
                <a:ext uri="{FF2B5EF4-FFF2-40B4-BE49-F238E27FC236}">
                  <a16:creationId xmlns:a16="http://schemas.microsoft.com/office/drawing/2014/main" id="{A6F8D088-0C3A-492C-B136-7D4B64933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80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0" name="Oval 19">
              <a:extLst>
                <a:ext uri="{FF2B5EF4-FFF2-40B4-BE49-F238E27FC236}">
                  <a16:creationId xmlns:a16="http://schemas.microsoft.com/office/drawing/2014/main" id="{0F7F1BE3-71DD-4652-B9D2-BFC0C4F10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294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151" name="Oval 20">
              <a:extLst>
                <a:ext uri="{FF2B5EF4-FFF2-40B4-BE49-F238E27FC236}">
                  <a16:creationId xmlns:a16="http://schemas.microsoft.com/office/drawing/2014/main" id="{D3A91066-D4B9-4096-8314-22590E690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" y="235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91152" name="Object 21">
              <a:extLst>
                <a:ext uri="{FF2B5EF4-FFF2-40B4-BE49-F238E27FC236}">
                  <a16:creationId xmlns:a16="http://schemas.microsoft.com/office/drawing/2014/main" id="{0D82796A-CCC5-403C-8916-652EFB7633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7" y="2908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62037" progId="Equation.3">
                    <p:embed/>
                  </p:oleObj>
                </mc:Choice>
                <mc:Fallback>
                  <p:oleObj name="公式" r:id="rId8" imgW="104887" imgH="162037" progId="Equation.3">
                    <p:embed/>
                    <p:pic>
                      <p:nvPicPr>
                        <p:cNvPr id="91152" name="Object 21">
                          <a:extLst>
                            <a:ext uri="{FF2B5EF4-FFF2-40B4-BE49-F238E27FC236}">
                              <a16:creationId xmlns:a16="http://schemas.microsoft.com/office/drawing/2014/main" id="{0D82796A-CCC5-403C-8916-652EFB7633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7" y="2908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3" name="Object 22">
              <a:extLst>
                <a:ext uri="{FF2B5EF4-FFF2-40B4-BE49-F238E27FC236}">
                  <a16:creationId xmlns:a16="http://schemas.microsoft.com/office/drawing/2014/main" id="{83F7D6F8-3817-4BE3-A011-0426A3249A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0" y="1536"/>
            <a:ext cx="346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04887" imgH="162037" progId="Equation.3">
                    <p:embed/>
                  </p:oleObj>
                </mc:Choice>
                <mc:Fallback>
                  <p:oleObj name="公式" r:id="rId10" imgW="104887" imgH="162037" progId="Equation.3">
                    <p:embed/>
                    <p:pic>
                      <p:nvPicPr>
                        <p:cNvPr id="91153" name="Object 22">
                          <a:extLst>
                            <a:ext uri="{FF2B5EF4-FFF2-40B4-BE49-F238E27FC236}">
                              <a16:creationId xmlns:a16="http://schemas.microsoft.com/office/drawing/2014/main" id="{83F7D6F8-3817-4BE3-A011-0426A3249A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0" y="1536"/>
                          <a:ext cx="346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54" name="Object 23">
              <a:extLst>
                <a:ext uri="{FF2B5EF4-FFF2-40B4-BE49-F238E27FC236}">
                  <a16:creationId xmlns:a16="http://schemas.microsoft.com/office/drawing/2014/main" id="{532D78E3-E44E-4085-850E-5A021B08A5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8" y="2304"/>
            <a:ext cx="346" cy="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04887" imgH="171450" progId="Equation.3">
                    <p:embed/>
                  </p:oleObj>
                </mc:Choice>
                <mc:Fallback>
                  <p:oleObj name="公式" r:id="rId12" imgW="104887" imgH="171450" progId="Equation.3">
                    <p:embed/>
                    <p:pic>
                      <p:nvPicPr>
                        <p:cNvPr id="91154" name="Object 23">
                          <a:extLst>
                            <a:ext uri="{FF2B5EF4-FFF2-40B4-BE49-F238E27FC236}">
                              <a16:creationId xmlns:a16="http://schemas.microsoft.com/office/drawing/2014/main" id="{532D78E3-E44E-4085-850E-5A021B08A5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2304"/>
                          <a:ext cx="346" cy="4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7768" name="Object 24">
            <a:extLst>
              <a:ext uri="{FF2B5EF4-FFF2-40B4-BE49-F238E27FC236}">
                <a16:creationId xmlns:a16="http://schemas.microsoft.com/office/drawing/2014/main" id="{64DF7D42-457D-42E1-94DB-31BDD26BC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7375" y="4638675"/>
          <a:ext cx="6778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42875" imgH="123713" progId="Equation.3">
                  <p:embed/>
                </p:oleObj>
              </mc:Choice>
              <mc:Fallback>
                <p:oleObj name="公式" r:id="rId14" imgW="142875" imgH="123713" progId="Equation.3">
                  <p:embed/>
                  <p:pic>
                    <p:nvPicPr>
                      <p:cNvPr id="287768" name="Object 24">
                        <a:extLst>
                          <a:ext uri="{FF2B5EF4-FFF2-40B4-BE49-F238E27FC236}">
                            <a16:creationId xmlns:a16="http://schemas.microsoft.com/office/drawing/2014/main" id="{64DF7D42-457D-42E1-94DB-31BDD26BC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4638675"/>
                        <a:ext cx="67786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69" name="Object 25">
            <a:extLst>
              <a:ext uri="{FF2B5EF4-FFF2-40B4-BE49-F238E27FC236}">
                <a16:creationId xmlns:a16="http://schemas.microsoft.com/office/drawing/2014/main" id="{A648310C-2296-412D-BF55-4B8BCE4EA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874911"/>
              </p:ext>
            </p:extLst>
          </p:nvPr>
        </p:nvGraphicFramePr>
        <p:xfrm>
          <a:off x="5224079" y="3341511"/>
          <a:ext cx="2372257" cy="67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28675" imgH="200025" progId="Equation.DSMT4">
                  <p:embed/>
                </p:oleObj>
              </mc:Choice>
              <mc:Fallback>
                <p:oleObj name="Equation" r:id="rId16" imgW="828675" imgH="200025" progId="Equation.DSMT4">
                  <p:embed/>
                  <p:pic>
                    <p:nvPicPr>
                      <p:cNvPr id="287769" name="Object 25">
                        <a:extLst>
                          <a:ext uri="{FF2B5EF4-FFF2-40B4-BE49-F238E27FC236}">
                            <a16:creationId xmlns:a16="http://schemas.microsoft.com/office/drawing/2014/main" id="{A648310C-2296-412D-BF55-4B8BCE4EA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3341511"/>
                        <a:ext cx="2372257" cy="670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70" name="Object 26">
            <a:extLst>
              <a:ext uri="{FF2B5EF4-FFF2-40B4-BE49-F238E27FC236}">
                <a16:creationId xmlns:a16="http://schemas.microsoft.com/office/drawing/2014/main" id="{01AD3032-0AAE-49B4-9D69-535CDAFB5A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129723"/>
              </p:ext>
            </p:extLst>
          </p:nvPr>
        </p:nvGraphicFramePr>
        <p:xfrm>
          <a:off x="5224079" y="4184143"/>
          <a:ext cx="1441153" cy="596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400050" imgH="200025" progId="Equation.3">
                  <p:embed/>
                </p:oleObj>
              </mc:Choice>
              <mc:Fallback>
                <p:oleObj name="公式" r:id="rId18" imgW="400050" imgH="200025" progId="Equation.3">
                  <p:embed/>
                  <p:pic>
                    <p:nvPicPr>
                      <p:cNvPr id="287770" name="Object 26">
                        <a:extLst>
                          <a:ext uri="{FF2B5EF4-FFF2-40B4-BE49-F238E27FC236}">
                            <a16:creationId xmlns:a16="http://schemas.microsoft.com/office/drawing/2014/main" id="{01AD3032-0AAE-49B4-9D69-535CDAFB5A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079" y="4184143"/>
                        <a:ext cx="1441153" cy="596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1" name="Oval 27">
            <a:extLst>
              <a:ext uri="{FF2B5EF4-FFF2-40B4-BE49-F238E27FC236}">
                <a16:creationId xmlns:a16="http://schemas.microsoft.com/office/drawing/2014/main" id="{B1E9A998-95D6-4A29-89AF-DE79343EA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838200" cy="28956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7772" name="Text Box 28">
            <a:extLst>
              <a:ext uri="{FF2B5EF4-FFF2-40B4-BE49-F238E27FC236}">
                <a16:creationId xmlns:a16="http://schemas.microsoft.com/office/drawing/2014/main" id="{B9E9AC39-5C29-4E3C-912D-D10E5F64A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099" y="5417479"/>
            <a:ext cx="3307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 dirty="0">
                <a:latin typeface="+mn-ea"/>
                <a:ea typeface="+mn-ea"/>
              </a:rPr>
              <a:t>故</a:t>
            </a: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ea typeface="隶书" pitchFamily="49" charset="-122"/>
              </a:rPr>
              <a:t>G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kumimoji="1" lang="zh-CN" altLang="en-US" b="1" dirty="0">
                <a:latin typeface="+mn-ea"/>
                <a:ea typeface="+mn-ea"/>
              </a:rPr>
              <a:t>不是哈密顿图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2A1960-AE93-4625-86DB-8E0A5CF024A3}"/>
              </a:ext>
            </a:extLst>
          </p:cNvPr>
          <p:cNvSpPr/>
          <p:nvPr/>
        </p:nvSpPr>
        <p:spPr>
          <a:xfrm>
            <a:off x="4580905" y="4998392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C00FF"/>
                </a:solidFill>
                <a:latin typeface="Times New Roman" panose="02020603050405020304" pitchFamily="18" charset="0"/>
              </a:rPr>
              <a:t>|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7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7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7" grpId="0" autoUpdateAnimBg="0"/>
      <p:bldP spid="287771" grpId="0" animBg="1"/>
      <p:bldP spid="287772" grpId="0" autoUpdateAnimBg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A094BB94-9A35-4618-82DE-61F1CC7921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彼得松</a:t>
            </a:r>
            <a:r>
              <a:rPr lang="en-US" altLang="zh-CN" dirty="0">
                <a:solidFill>
                  <a:schemeClr val="tx1"/>
                </a:solidFill>
              </a:rPr>
              <a:t>(Peterson)</a:t>
            </a:r>
            <a:r>
              <a:rPr lang="zh-CN" altLang="zh-CN" dirty="0">
                <a:solidFill>
                  <a:schemeClr val="tx1"/>
                </a:solidFill>
              </a:rPr>
              <a:t>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9E31CF34-F1BF-48D8-95C9-2B31236BA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360" y="1816687"/>
            <a:ext cx="4724400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彼得松</a:t>
            </a:r>
            <a:r>
              <a:rPr lang="zh-CN" altLang="zh-CN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图满足</a:t>
            </a:r>
            <a:endParaRPr lang="zh-CN" altLang="en-US" b="1" dirty="0">
              <a:solidFill>
                <a:srgbClr val="000000"/>
              </a:solidFill>
              <a:latin typeface="+mn-ea"/>
              <a:ea typeface="+mn-ea"/>
              <a:cs typeface="楷体_GB231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G - V</a:t>
            </a:r>
            <a:r>
              <a:rPr lang="en-US" altLang="zh-CN" baseline="-25000" dirty="0">
                <a:latin typeface="Times New Roman" panose="02020603050405020304" pitchFamily="18" charset="0"/>
                <a:ea typeface="隶书" pitchFamily="49" charset="-122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) </a:t>
            </a:r>
            <a:r>
              <a:rPr lang="en-US" altLang="zh-CN" dirty="0">
                <a:latin typeface="宋体" panose="02010600030101010101" pitchFamily="2" charset="-122"/>
              </a:rPr>
              <a:t>≤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 | 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隶书" pitchFamily="49" charset="-122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  <a:ea typeface="隶书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隶书" pitchFamily="49" charset="-122"/>
              </a:rPr>
              <a:t>|</a:t>
            </a:r>
          </a:p>
          <a:p>
            <a:pPr eaLnBrk="1" hangingPunct="1"/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但它不是哈密顿图。</a:t>
            </a:r>
          </a:p>
        </p:txBody>
      </p:sp>
      <p:grpSp>
        <p:nvGrpSpPr>
          <p:cNvPr id="288772" name="Group 4">
            <a:extLst>
              <a:ext uri="{FF2B5EF4-FFF2-40B4-BE49-F238E27FC236}">
                <a16:creationId xmlns:a16="http://schemas.microsoft.com/office/drawing/2014/main" id="{F75809E8-8094-432A-B206-8734BADBF7F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371600"/>
            <a:ext cx="3810000" cy="3657600"/>
            <a:chOff x="720" y="288"/>
            <a:chExt cx="1632" cy="1584"/>
          </a:xfrm>
        </p:grpSpPr>
        <p:sp>
          <p:nvSpPr>
            <p:cNvPr id="92169" name="Line 5">
              <a:extLst>
                <a:ext uri="{FF2B5EF4-FFF2-40B4-BE49-F238E27FC236}">
                  <a16:creationId xmlns:a16="http://schemas.microsoft.com/office/drawing/2014/main" id="{FE1C4B00-A3D7-43E2-9598-B3E928C25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104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0" name="Line 6">
              <a:extLst>
                <a:ext uri="{FF2B5EF4-FFF2-40B4-BE49-F238E27FC236}">
                  <a16:creationId xmlns:a16="http://schemas.microsoft.com/office/drawing/2014/main" id="{0BB98818-3105-4958-B333-74A78DAA3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36"/>
              <a:ext cx="816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1" name="Line 7">
              <a:extLst>
                <a:ext uri="{FF2B5EF4-FFF2-40B4-BE49-F238E27FC236}">
                  <a16:creationId xmlns:a16="http://schemas.microsoft.com/office/drawing/2014/main" id="{DF1D6F97-9DFE-4600-9D65-4E2F9A054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8" y="1104"/>
              <a:ext cx="384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2" name="Line 8">
              <a:extLst>
                <a:ext uri="{FF2B5EF4-FFF2-40B4-BE49-F238E27FC236}">
                  <a16:creationId xmlns:a16="http://schemas.microsoft.com/office/drawing/2014/main" id="{27D4CE6C-957D-4FCF-BD8A-594BD834D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24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3" name="Line 9">
              <a:extLst>
                <a:ext uri="{FF2B5EF4-FFF2-40B4-BE49-F238E27FC236}">
                  <a16:creationId xmlns:a16="http://schemas.microsoft.com/office/drawing/2014/main" id="{B66394AE-FDD5-44E3-968A-9653EB36F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1104"/>
              <a:ext cx="33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4" name="Line 10">
              <a:extLst>
                <a:ext uri="{FF2B5EF4-FFF2-40B4-BE49-F238E27FC236}">
                  <a16:creationId xmlns:a16="http://schemas.microsoft.com/office/drawing/2014/main" id="{27499B35-D873-4543-9D41-E8D12625C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36"/>
              <a:ext cx="72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5" name="Oval 11">
              <a:extLst>
                <a:ext uri="{FF2B5EF4-FFF2-40B4-BE49-F238E27FC236}">
                  <a16:creationId xmlns:a16="http://schemas.microsoft.com/office/drawing/2014/main" id="{C076CB2B-15F1-4CF0-AFB8-4479CB372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88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6" name="Oval 12">
              <a:extLst>
                <a:ext uri="{FF2B5EF4-FFF2-40B4-BE49-F238E27FC236}">
                  <a16:creationId xmlns:a16="http://schemas.microsoft.com/office/drawing/2014/main" id="{253BB61C-EB81-4E30-86E6-97E138998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7" name="Oval 13">
              <a:extLst>
                <a:ext uri="{FF2B5EF4-FFF2-40B4-BE49-F238E27FC236}">
                  <a16:creationId xmlns:a16="http://schemas.microsoft.com/office/drawing/2014/main" id="{9723639F-6F18-493B-ABA7-BA525F68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8" name="Oval 14">
              <a:extLst>
                <a:ext uri="{FF2B5EF4-FFF2-40B4-BE49-F238E27FC236}">
                  <a16:creationId xmlns:a16="http://schemas.microsoft.com/office/drawing/2014/main" id="{2CAFE73E-9B5F-4C49-93BE-E392821E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79" name="Oval 15">
              <a:extLst>
                <a:ext uri="{FF2B5EF4-FFF2-40B4-BE49-F238E27FC236}">
                  <a16:creationId xmlns:a16="http://schemas.microsoft.com/office/drawing/2014/main" id="{47F3A65C-4E97-4282-A0A0-452E6D35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3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80" name="Oval 16">
              <a:extLst>
                <a:ext uri="{FF2B5EF4-FFF2-40B4-BE49-F238E27FC236}">
                  <a16:creationId xmlns:a16="http://schemas.microsoft.com/office/drawing/2014/main" id="{70EAD919-B6CD-4E95-A285-225465F8A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39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81" name="Line 17">
              <a:extLst>
                <a:ext uri="{FF2B5EF4-FFF2-40B4-BE49-F238E27FC236}">
                  <a16:creationId xmlns:a16="http://schemas.microsoft.com/office/drawing/2014/main" id="{4DA6839B-0828-4F0F-893D-6D6452B4F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04"/>
              <a:ext cx="52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2" name="Line 18">
              <a:extLst>
                <a:ext uri="{FF2B5EF4-FFF2-40B4-BE49-F238E27FC236}">
                  <a16:creationId xmlns:a16="http://schemas.microsoft.com/office/drawing/2014/main" id="{8A4A0CDA-8083-4F4A-80AA-662615588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3" name="Line 19">
              <a:extLst>
                <a:ext uri="{FF2B5EF4-FFF2-40B4-BE49-F238E27FC236}">
                  <a16:creationId xmlns:a16="http://schemas.microsoft.com/office/drawing/2014/main" id="{FE4177E0-4ED0-4123-BE52-9374F5F73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768"/>
              <a:ext cx="24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4" name="Line 20">
              <a:extLst>
                <a:ext uri="{FF2B5EF4-FFF2-40B4-BE49-F238E27FC236}">
                  <a16:creationId xmlns:a16="http://schemas.microsoft.com/office/drawing/2014/main" id="{380C00E0-D7A1-47B3-B74B-4943C91AC0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104"/>
              <a:ext cx="528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5" name="Line 21">
              <a:extLst>
                <a:ext uri="{FF2B5EF4-FFF2-40B4-BE49-F238E27FC236}">
                  <a16:creationId xmlns:a16="http://schemas.microsoft.com/office/drawing/2014/main" id="{488C0A0D-B977-4618-8691-775D45BB6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768"/>
              <a:ext cx="192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6" name="Line 22">
              <a:extLst>
                <a:ext uri="{FF2B5EF4-FFF2-40B4-BE49-F238E27FC236}">
                  <a16:creationId xmlns:a16="http://schemas.microsoft.com/office/drawing/2014/main" id="{4067A906-28C6-4140-A68F-01C85360A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3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7" name="Line 23">
              <a:extLst>
                <a:ext uri="{FF2B5EF4-FFF2-40B4-BE49-F238E27FC236}">
                  <a16:creationId xmlns:a16="http://schemas.microsoft.com/office/drawing/2014/main" id="{6F625461-4BAF-4BF3-9194-AF5E153EE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1440"/>
              <a:ext cx="24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8" name="Line 24">
              <a:extLst>
                <a:ext uri="{FF2B5EF4-FFF2-40B4-BE49-F238E27FC236}">
                  <a16:creationId xmlns:a16="http://schemas.microsoft.com/office/drawing/2014/main" id="{9BF2584E-D6BE-4468-96BC-5E7AAB2D4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440"/>
              <a:ext cx="19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9" name="Oval 25">
              <a:extLst>
                <a:ext uri="{FF2B5EF4-FFF2-40B4-BE49-F238E27FC236}">
                  <a16:creationId xmlns:a16="http://schemas.microsoft.com/office/drawing/2014/main" id="{D4979332-A19A-469A-9EC3-878024B5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0" name="Oval 26">
              <a:extLst>
                <a:ext uri="{FF2B5EF4-FFF2-40B4-BE49-F238E27FC236}">
                  <a16:creationId xmlns:a16="http://schemas.microsoft.com/office/drawing/2014/main" id="{05D8EB19-818E-4358-838A-3878634F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77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1" name="Oval 27">
              <a:extLst>
                <a:ext uri="{FF2B5EF4-FFF2-40B4-BE49-F238E27FC236}">
                  <a16:creationId xmlns:a16="http://schemas.microsoft.com/office/drawing/2014/main" id="{EAA02207-DFA1-4A2A-BC86-EE1F51ABE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7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92" name="Oval 28">
              <a:extLst>
                <a:ext uri="{FF2B5EF4-FFF2-40B4-BE49-F238E27FC236}">
                  <a16:creationId xmlns:a16="http://schemas.microsoft.com/office/drawing/2014/main" id="{095431C9-5C7C-4297-800E-B949662B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8797" name="Rectangle 29">
            <a:extLst>
              <a:ext uri="{FF2B5EF4-FFF2-40B4-BE49-F238E27FC236}">
                <a16:creationId xmlns:a16="http://schemas.microsoft.com/office/drawing/2014/main" id="{96DE6486-23EE-48FD-82C2-08EE73B67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81600"/>
            <a:ext cx="2236510" cy="707886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50000">
                <a:srgbClr val="76000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隶书" pitchFamily="49" charset="-122"/>
              </a:rPr>
              <a:t>彼得松</a:t>
            </a:r>
            <a:r>
              <a:rPr lang="zh-CN" altLang="zh-CN" sz="4000" dirty="0">
                <a:solidFill>
                  <a:srgbClr val="FFFFFF"/>
                </a:solidFill>
                <a:latin typeface="Times New Roman" panose="02020603050405020304" pitchFamily="18" charset="0"/>
                <a:ea typeface="隶书" pitchFamily="49" charset="-122"/>
              </a:rPr>
              <a:t>图</a:t>
            </a:r>
            <a:endParaRPr lang="zh-CN" altLang="en-US" sz="4000" dirty="0">
              <a:solidFill>
                <a:srgbClr val="FFFFFF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grpSp>
        <p:nvGrpSpPr>
          <p:cNvPr id="288798" name="Group 30">
            <a:extLst>
              <a:ext uri="{FF2B5EF4-FFF2-40B4-BE49-F238E27FC236}">
                <a16:creationId xmlns:a16="http://schemas.microsoft.com/office/drawing/2014/main" id="{FA44ACF3-88F8-49C9-9A6C-0C9F75B04794}"/>
              </a:ext>
            </a:extLst>
          </p:cNvPr>
          <p:cNvGrpSpPr>
            <a:grpSpLocks/>
          </p:cNvGrpSpPr>
          <p:nvPr/>
        </p:nvGrpSpPr>
        <p:grpSpPr bwMode="auto">
          <a:xfrm>
            <a:off x="3690844" y="3227104"/>
            <a:ext cx="5472954" cy="2606670"/>
            <a:chOff x="2016" y="2064"/>
            <a:chExt cx="3600" cy="2016"/>
          </a:xfrm>
        </p:grpSpPr>
        <p:sp>
          <p:nvSpPr>
            <p:cNvPr id="92167" name="AutoShape 31">
              <a:extLst>
                <a:ext uri="{FF2B5EF4-FFF2-40B4-BE49-F238E27FC236}">
                  <a16:creationId xmlns:a16="http://schemas.microsoft.com/office/drawing/2014/main" id="{D0366CC3-9D78-489B-BC13-F4EA58945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64"/>
              <a:ext cx="3600" cy="2016"/>
            </a:xfrm>
            <a:prstGeom prst="irregularSeal2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168" name="Rectangle 32">
              <a:extLst>
                <a:ext uri="{FF2B5EF4-FFF2-40B4-BE49-F238E27FC236}">
                  <a16:creationId xmlns:a16="http://schemas.microsoft.com/office/drawing/2014/main" id="{B09D2065-4CD2-4556-A83E-D5209EDF6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" y="2788"/>
              <a:ext cx="2100" cy="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+mn-ea"/>
                  <a:ea typeface="+mn-ea"/>
                  <a:cs typeface="楷体_GB2312"/>
                </a:rPr>
                <a:t>满足定理</a:t>
              </a:r>
              <a:r>
                <a:rPr lang="en-US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15.6</a:t>
              </a:r>
              <a:r>
                <a:rPr lang="zh-CN" altLang="en-US" b="1" dirty="0">
                  <a:solidFill>
                    <a:srgbClr val="000000"/>
                  </a:solidFill>
                  <a:latin typeface="+mn-ea"/>
                  <a:ea typeface="+mn-ea"/>
                  <a:cs typeface="楷体_GB2312"/>
                </a:rPr>
                <a:t>条件的图不一定是哈密顿图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8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autoUpdateAnimBg="0"/>
      <p:bldP spid="288797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EF2447B-974F-4F76-AD7C-35CADCD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6206888"/>
            <a:ext cx="2133600" cy="476250"/>
          </a:xfrm>
        </p:spPr>
        <p:txBody>
          <a:bodyPr/>
          <a:lstStyle/>
          <a:p>
            <a:fld id="{3924CE95-5D79-4EC5-A5C9-5CEE4BEF1E66}" type="slidenum">
              <a:rPr lang="en-US" altLang="zh-CN"/>
              <a:pPr/>
              <a:t>29</a:t>
            </a:fld>
            <a:endParaRPr lang="en-US" altLang="zh-CN" dirty="0"/>
          </a:p>
        </p:txBody>
      </p:sp>
      <p:sp>
        <p:nvSpPr>
          <p:cNvPr id="296967" name="Rectangle 7">
            <a:extLst>
              <a:ext uri="{FF2B5EF4-FFF2-40B4-BE49-F238E27FC236}">
                <a16:creationId xmlns:a16="http://schemas.microsoft.com/office/drawing/2014/main" id="{57AA5B14-E174-4B21-9A8E-17F131162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无向半哈密顿图的一个必要条件</a:t>
            </a:r>
          </a:p>
        </p:txBody>
      </p:sp>
      <p:sp>
        <p:nvSpPr>
          <p:cNvPr id="296970" name="Rectangle 10">
            <a:extLst>
              <a:ext uri="{FF2B5EF4-FFF2-40B4-BE49-F238E27FC236}">
                <a16:creationId xmlns:a16="http://schemas.microsoft.com/office/drawing/2014/main" id="{B8DED8C5-2441-476F-83DF-C236C745D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196752"/>
            <a:ext cx="7920038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推论  </a:t>
            </a:r>
            <a:r>
              <a:rPr lang="zh-CN" altLang="en-US" b="1" dirty="0">
                <a:latin typeface="Times New Roman" panose="02020603050405020304" pitchFamily="18" charset="0"/>
              </a:rPr>
              <a:t>设无向图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</a:rPr>
              <a:t>=&lt;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</a:rPr>
              <a:t>是半哈密顿图，对于任意的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</a:rPr>
              <a:t>且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r>
              <a:rPr lang="zh-CN" altLang="en-US" b="1" dirty="0">
                <a:latin typeface="Times New Roman" panose="02020603050405020304" pitchFamily="18" charset="0"/>
              </a:rPr>
              <a:t>均有</a:t>
            </a:r>
          </a:p>
          <a:p>
            <a:r>
              <a:rPr lang="zh-CN" altLang="en-US" b="1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|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|+1</a:t>
            </a:r>
          </a:p>
        </p:txBody>
      </p:sp>
      <p:sp>
        <p:nvSpPr>
          <p:cNvPr id="296971" name="Rectangle 11">
            <a:extLst>
              <a:ext uri="{FF2B5EF4-FFF2-40B4-BE49-F238E27FC236}">
                <a16:creationId xmlns:a16="http://schemas.microsoft.com/office/drawing/2014/main" id="{0A2FE7A0-B24A-4EAD-A9EC-14606252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804267"/>
            <a:ext cx="8064896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证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dirty="0">
                <a:latin typeface="黑体"/>
                <a:ea typeface="黑体"/>
              </a:rPr>
              <a:t>设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 </a:t>
            </a:r>
            <a:r>
              <a:rPr kumimoji="1" lang="zh-CN" altLang="en-US" dirty="0">
                <a:latin typeface="黑体"/>
                <a:ea typeface="黑体"/>
              </a:rPr>
              <a:t>是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zh-CN" altLang="en-US" dirty="0">
                <a:latin typeface="黑体"/>
                <a:ea typeface="黑体"/>
              </a:rPr>
              <a:t>中起于顶点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zh-CN" altLang="en-US" dirty="0">
                <a:latin typeface="黑体"/>
                <a:ea typeface="黑体"/>
              </a:rPr>
              <a:t>终于顶点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zh-CN" altLang="en-US" dirty="0">
                <a:latin typeface="黑体"/>
                <a:ea typeface="黑体"/>
              </a:rPr>
              <a:t>的哈密顿通路，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令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＝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en-US" altLang="zh-CN" dirty="0">
                <a:latin typeface="黑体"/>
                <a:ea typeface="黑体"/>
              </a:rPr>
              <a:t>∪(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dirty="0">
                <a:latin typeface="黑体"/>
                <a:ea typeface="黑体"/>
              </a:rPr>
              <a:t>)    </a:t>
            </a:r>
            <a:r>
              <a:rPr kumimoji="1" lang="en-US" altLang="zh-CN" dirty="0">
                <a:solidFill>
                  <a:srgbClr val="00B050"/>
                </a:solidFill>
                <a:latin typeface="黑体"/>
                <a:ea typeface="黑体"/>
              </a:rPr>
              <a:t>//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在</a:t>
            </a:r>
            <a:r>
              <a:rPr kumimoji="1"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的顶点</a:t>
            </a:r>
            <a:r>
              <a:rPr kumimoji="1"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solidFill>
                  <a:srgbClr val="00B050"/>
                </a:solidFill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之间加新边</a:t>
            </a:r>
            <a:endParaRPr kumimoji="1" lang="zh-CN" altLang="en-US" dirty="0">
              <a:latin typeface="黑体"/>
              <a:ea typeface="黑体"/>
            </a:endParaRP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易知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zh-CN" altLang="en-US" dirty="0">
                <a:latin typeface="黑体"/>
                <a:ea typeface="黑体"/>
              </a:rPr>
              <a:t>为哈密顿图，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由</a:t>
            </a:r>
            <a:r>
              <a:rPr kumimoji="1" lang="zh-CN" altLang="en-US" dirty="0">
                <a:solidFill>
                  <a:srgbClr val="00B050"/>
                </a:solidFill>
                <a:latin typeface="黑体"/>
                <a:ea typeface="黑体"/>
              </a:rPr>
              <a:t>定理15.6</a:t>
            </a:r>
            <a:r>
              <a:rPr kumimoji="1" lang="zh-CN" altLang="en-US" dirty="0">
                <a:latin typeface="黑体"/>
                <a:ea typeface="黑体"/>
              </a:rPr>
              <a:t>可知，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)≤|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|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zh-CN" altLang="en-US" dirty="0">
                <a:latin typeface="黑体"/>
                <a:ea typeface="黑体"/>
              </a:rPr>
              <a:t>		因此，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 ＝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-(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u</a:t>
            </a:r>
            <a:r>
              <a:rPr kumimoji="1" lang="en-US" altLang="zh-CN" dirty="0" err="1">
                <a:latin typeface="黑体"/>
                <a:ea typeface="黑体"/>
              </a:rPr>
              <a:t>,</a:t>
            </a:r>
            <a:r>
              <a:rPr kumimoji="1" lang="en-US" altLang="zh-CN" i="1" dirty="0" err="1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dirty="0">
                <a:latin typeface="黑体"/>
                <a:ea typeface="黑体"/>
              </a:rPr>
              <a:t>))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dirty="0">
                <a:latin typeface="黑体"/>
                <a:ea typeface="黑体"/>
              </a:rPr>
              <a:t>				  ≤ 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p</a:t>
            </a:r>
            <a:r>
              <a:rPr kumimoji="1" lang="en-US" altLang="zh-CN" dirty="0">
                <a:latin typeface="黑体"/>
                <a:ea typeface="黑体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G </a:t>
            </a:r>
            <a:r>
              <a:rPr kumimoji="1" lang="en-US" altLang="zh-CN" dirty="0">
                <a:latin typeface="黑体"/>
                <a:ea typeface="黑体"/>
                <a:sym typeface="Symbol" panose="05050102010706020507" pitchFamily="18" charset="2"/>
              </a:rPr>
              <a:t></a:t>
            </a:r>
            <a:r>
              <a:rPr kumimoji="1" lang="en-US" altLang="zh-CN" dirty="0">
                <a:latin typeface="黑体"/>
                <a:ea typeface="黑体"/>
              </a:rPr>
              <a:t>-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)+1</a:t>
            </a:r>
          </a:p>
          <a:p>
            <a:pPr marL="342900" lvl="0" indent="-342900" eaLnBrk="0" hangingPunct="0">
              <a:spcBef>
                <a:spcPct val="45000"/>
              </a:spcBef>
              <a:buClr>
                <a:srgbClr val="99CCCC"/>
              </a:buClr>
            </a:pPr>
            <a:r>
              <a:rPr kumimoji="1" lang="en-US" altLang="zh-CN" dirty="0">
                <a:latin typeface="黑体"/>
                <a:ea typeface="黑体"/>
              </a:rPr>
              <a:t>				  ≤|</a:t>
            </a:r>
            <a:r>
              <a:rPr kumimoji="1" lang="en-US" altLang="zh-CN" i="1" dirty="0">
                <a:latin typeface="Times New Roman" panose="02020603050405020304" pitchFamily="18" charset="0"/>
                <a:ea typeface="黑体"/>
              </a:rPr>
              <a:t>V</a:t>
            </a:r>
            <a:r>
              <a:rPr kumimoji="1" lang="en-US" altLang="zh-CN" baseline="-25000" dirty="0">
                <a:latin typeface="黑体"/>
                <a:ea typeface="黑体"/>
              </a:rPr>
              <a:t>1</a:t>
            </a:r>
            <a:r>
              <a:rPr kumimoji="1" lang="en-US" altLang="zh-CN" dirty="0">
                <a:latin typeface="黑体"/>
                <a:ea typeface="黑体"/>
              </a:rPr>
              <a:t>|+1 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/>
          <p:nvPr/>
        </p:nvCxnSpPr>
        <p:spPr>
          <a:xfrm>
            <a:off x="466974" y="2636912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35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0D8BCC4F-F70D-4CD1-9B71-3C56CEF7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6B392-8BFA-477D-9482-7C27B6DAC93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70346" name="Rectangle 10">
            <a:extLst>
              <a:ext uri="{FF2B5EF4-FFF2-40B4-BE49-F238E27FC236}">
                <a16:creationId xmlns:a16="http://schemas.microsoft.com/office/drawing/2014/main" id="{DD84E9FA-84D5-4E21-B541-C27D06BCC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188913"/>
            <a:ext cx="6481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15.1 </a:t>
            </a:r>
            <a:r>
              <a:rPr lang="en-US" altLang="zh-CN" sz="3200" b="1"/>
              <a:t> </a:t>
            </a:r>
            <a:r>
              <a:rPr lang="zh-CN" altLang="en-US" sz="3200" b="1"/>
              <a:t>欧拉图</a:t>
            </a:r>
          </a:p>
        </p:txBody>
      </p:sp>
      <p:sp>
        <p:nvSpPr>
          <p:cNvPr id="270347" name="Rectangle 11">
            <a:extLst>
              <a:ext uri="{FF2B5EF4-FFF2-40B4-BE49-F238E27FC236}">
                <a16:creationId xmlns:a16="http://schemas.microsoft.com/office/drawing/2014/main" id="{144FA83D-A2BA-4DD1-A9AD-F83E5A7B5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/>
              <a:t>历史背景：哥尼斯堡七桥问题与欧拉图</a:t>
            </a:r>
          </a:p>
        </p:txBody>
      </p:sp>
      <p:pic>
        <p:nvPicPr>
          <p:cNvPr id="270348" name="Picture 12" descr="15-111">
            <a:extLst>
              <a:ext uri="{FF2B5EF4-FFF2-40B4-BE49-F238E27FC236}">
                <a16:creationId xmlns:a16="http://schemas.microsoft.com/office/drawing/2014/main" id="{2710B572-8BAC-4907-A2E3-D647BA8BD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61513"/>
            <a:ext cx="76327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24654E-DEA6-43F3-8C59-FC954DF1CFBE}"/>
              </a:ext>
            </a:extLst>
          </p:cNvPr>
          <p:cNvSpPr txBox="1"/>
          <p:nvPr/>
        </p:nvSpPr>
        <p:spPr>
          <a:xfrm>
            <a:off x="684213" y="5337511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欧拉通过对七桥问题的研究，不仅圆满地回答了哥尼斯堡居民提出的问题，而且得到并证明了更为广泛的有关一笔画的结论，人们通常称之为“</a:t>
            </a:r>
            <a:r>
              <a:rPr lang="zh-CN" altLang="en-US" b="1" dirty="0">
                <a:solidFill>
                  <a:srgbClr val="C00000"/>
                </a:solidFill>
              </a:rPr>
              <a:t>欧拉定理</a:t>
            </a:r>
            <a:r>
              <a:rPr lang="zh-CN" altLang="en-US" b="1" dirty="0"/>
              <a:t>”。</a:t>
            </a:r>
          </a:p>
        </p:txBody>
      </p:sp>
      <p:sp>
        <p:nvSpPr>
          <p:cNvPr id="8" name="Text Box 37">
            <a:extLst>
              <a:ext uri="{FF2B5EF4-FFF2-40B4-BE49-F238E27FC236}">
                <a16:creationId xmlns:a16="http://schemas.microsoft.com/office/drawing/2014/main" id="{AA00B7C4-357C-40B9-820B-EEBCA98A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151" y="1547125"/>
            <a:ext cx="5976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latin typeface="宋体" panose="02010600030101010101" pitchFamily="2" charset="-122"/>
              </a:rPr>
              <a:t>能否从河岸或小岛出发，通过每一座桥，且仅通过一次回到原地？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24E46705-5107-4E87-A6C6-7E7BDB0C6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60" y="1655199"/>
            <a:ext cx="1078913" cy="415498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0" anchor="ctr" anchorCtr="1">
            <a:spAutoFit/>
          </a:bodyPr>
          <a:lstStyle>
            <a:lvl1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问题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51A624-BA5C-41D7-AD9E-ED0F6167F743}"/>
              </a:ext>
            </a:extLst>
          </p:cNvPr>
          <p:cNvCxnSpPr/>
          <p:nvPr/>
        </p:nvCxnSpPr>
        <p:spPr>
          <a:xfrm>
            <a:off x="373063" y="5337511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utoUpdateAnimBg="0"/>
      <p:bldP spid="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B759304-7BB3-44AC-A796-6D7C81F5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6C87F-FC5C-43A3-AA9B-4317F5DDEA80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294920" name="Rectangle 8">
            <a:extLst>
              <a:ext uri="{FF2B5EF4-FFF2-40B4-BE49-F238E27FC236}">
                <a16:creationId xmlns:a16="http://schemas.microsoft.com/office/drawing/2014/main" id="{9E11128F-D15A-4D8C-9632-D25A7E9A1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实例</a:t>
            </a:r>
          </a:p>
        </p:txBody>
      </p:sp>
      <p:sp>
        <p:nvSpPr>
          <p:cNvPr id="294921" name="Rectangle 9">
            <a:extLst>
              <a:ext uri="{FF2B5EF4-FFF2-40B4-BE49-F238E27FC236}">
                <a16:creationId xmlns:a16="http://schemas.microsoft.com/office/drawing/2014/main" id="{14FB4D4B-662B-4529-AC37-3F4E8861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004716"/>
            <a:ext cx="8137525" cy="216058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在上图中，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(1),(2) </a:t>
            </a:r>
            <a:r>
              <a:rPr lang="zh-CN" altLang="en-US" dirty="0">
                <a:latin typeface="Times New Roman" panose="02020603050405020304" pitchFamily="18" charset="0"/>
              </a:rPr>
              <a:t>是哈密顿图</a:t>
            </a:r>
            <a:r>
              <a:rPr lang="en-US" altLang="zh-CN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</a:rPr>
              <a:t>是半哈密顿图</a:t>
            </a:r>
            <a:r>
              <a:rPr lang="en-US" altLang="zh-CN" dirty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(4)</a:t>
            </a:r>
            <a:r>
              <a:rPr lang="zh-CN" altLang="en-US" dirty="0">
                <a:latin typeface="Times New Roman" panose="02020603050405020304" pitchFamily="18" charset="0"/>
              </a:rPr>
              <a:t>既不是哈密顿图，也不是半哈密顿图，为什么？</a:t>
            </a:r>
          </a:p>
        </p:txBody>
      </p:sp>
      <p:pic>
        <p:nvPicPr>
          <p:cNvPr id="294922" name="Picture 10" descr="15-6">
            <a:extLst>
              <a:ext uri="{FF2B5EF4-FFF2-40B4-BE49-F238E27FC236}">
                <a16:creationId xmlns:a16="http://schemas.microsoft.com/office/drawing/2014/main" id="{164E5A23-DF70-4722-B6C2-FA3F9DF9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3440"/>
          <a:stretch>
            <a:fillRect/>
          </a:stretch>
        </p:blipFill>
        <p:spPr bwMode="auto">
          <a:xfrm>
            <a:off x="611188" y="1721891"/>
            <a:ext cx="80645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116D96-CD9D-4AAD-94FE-70FB278450CC}"/>
              </a:ext>
            </a:extLst>
          </p:cNvPr>
          <p:cNvSpPr txBox="1"/>
          <p:nvPr/>
        </p:nvSpPr>
        <p:spPr>
          <a:xfrm>
            <a:off x="1331640" y="3490515"/>
            <a:ext cx="749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                       (2)                   (3)                  (4)</a:t>
            </a:r>
            <a:endParaRPr lang="zh-CN" alt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68" y="1324791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判断下面各图是否为哈密顿图或半哈密顿图？</a:t>
            </a:r>
          </a:p>
        </p:txBody>
      </p:sp>
    </p:spTree>
    <p:extLst>
      <p:ext uri="{BB962C8B-B14F-4D97-AF65-F5344CB8AC3E}">
        <p14:creationId xmlns:p14="http://schemas.microsoft.com/office/powerpoint/2010/main" val="3929933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D80BDDB-45DC-4D78-9F7A-B7B0D575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2" r="31372"/>
          <a:stretch>
            <a:fillRect/>
          </a:stretch>
        </p:blipFill>
        <p:spPr bwMode="auto">
          <a:xfrm>
            <a:off x="2915816" y="2262312"/>
            <a:ext cx="3124200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1540DB0-AA48-4D84-8B4F-3B5E0E08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8"/>
          <a:stretch>
            <a:fillRect/>
          </a:stretch>
        </p:blipFill>
        <p:spPr bwMode="auto">
          <a:xfrm>
            <a:off x="683568" y="2337273"/>
            <a:ext cx="2090192" cy="26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DD81D01-1707-48A7-88F4-9C6D041E1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8"/>
          <a:stretch>
            <a:fillRect/>
          </a:stretch>
        </p:blipFill>
        <p:spPr bwMode="auto">
          <a:xfrm>
            <a:off x="6279449" y="2337273"/>
            <a:ext cx="2492340" cy="26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32179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6FBFF8-2137-44E6-97E4-0DC8D8274298}"/>
              </a:ext>
            </a:extLst>
          </p:cNvPr>
          <p:cNvSpPr txBox="1"/>
          <p:nvPr/>
        </p:nvSpPr>
        <p:spPr>
          <a:xfrm>
            <a:off x="2987823" y="3861048"/>
            <a:ext cx="593246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解 在图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b="1" dirty="0"/>
              <a:t>中</a:t>
            </a:r>
            <a:r>
              <a:rPr lang="en-US" altLang="zh-CN" b="1" dirty="0"/>
              <a:t>,</a:t>
            </a:r>
            <a:r>
              <a:rPr lang="zh-CN" altLang="zh-CN" b="1" dirty="0"/>
              <a:t>互补顶点子集</a:t>
            </a:r>
            <a:r>
              <a:rPr lang="en-US" altLang="zh-CN" b="1" dirty="0"/>
              <a:t>    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a,f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b,c,d,e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b="1" dirty="0"/>
              <a:t>.</a:t>
            </a:r>
          </a:p>
          <a:p>
            <a:r>
              <a:rPr lang="zh-CN" altLang="zh-CN" b="1" dirty="0"/>
              <a:t>设此二部图为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=&lt;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</a:t>
            </a:r>
            <a:r>
              <a:rPr lang="en-US" altLang="zh-CN" b="1" dirty="0"/>
              <a:t>.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-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 |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|=4</a:t>
            </a:r>
            <a:r>
              <a:rPr lang="en-US" altLang="zh-CN" b="1" dirty="0"/>
              <a:t> &gt; 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|= 2</a:t>
            </a:r>
            <a:r>
              <a:rPr lang="en-US" altLang="zh-CN" b="1" dirty="0"/>
              <a:t>.</a:t>
            </a:r>
          </a:p>
          <a:p>
            <a:r>
              <a:rPr lang="zh-CN" altLang="zh-CN" b="1" dirty="0"/>
              <a:t>由</a:t>
            </a:r>
            <a:r>
              <a:rPr lang="zh-CN" altLang="zh-CN" b="1" dirty="0">
                <a:solidFill>
                  <a:srgbClr val="00B050"/>
                </a:solidFill>
              </a:rPr>
              <a:t>定理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15.6</a:t>
            </a:r>
            <a:r>
              <a:rPr lang="zh-CN" altLang="zh-CN" b="1" dirty="0">
                <a:solidFill>
                  <a:srgbClr val="00B050"/>
                </a:solidFill>
              </a:rPr>
              <a:t>及其推论</a:t>
            </a:r>
            <a:r>
              <a:rPr lang="zh-CN" altLang="zh-CN" b="1" dirty="0"/>
              <a:t>可知</a:t>
            </a:r>
            <a:r>
              <a:rPr lang="en-US" altLang="zh-CN" b="1" dirty="0"/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1</a:t>
            </a:r>
            <a:r>
              <a:rPr lang="zh-CN" altLang="zh-CN" b="1" dirty="0"/>
              <a:t>不是哈密顿图，也不是半哈密顿图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64F5FF-DB61-4CC6-BF9F-45A2FFB4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8"/>
          <a:stretch>
            <a:fillRect/>
          </a:stretch>
        </p:blipFill>
        <p:spPr bwMode="auto">
          <a:xfrm>
            <a:off x="683568" y="2337273"/>
            <a:ext cx="2090192" cy="26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A63A09-21AC-4797-8659-A0BAAB0183FB}"/>
              </a:ext>
            </a:extLst>
          </p:cNvPr>
          <p:cNvSpPr txBox="1"/>
          <p:nvPr/>
        </p:nvSpPr>
        <p:spPr>
          <a:xfrm>
            <a:off x="4125806" y="3749452"/>
            <a:ext cx="4752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设图为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,E&gt;,</a:t>
            </a:r>
            <a:r>
              <a:rPr lang="zh-CN" altLang="zh-CN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a,g,h,i,c</a:t>
            </a:r>
            <a:r>
              <a:rPr lang="en-US" altLang="zh-CN" b="1" dirty="0"/>
              <a:t>},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b,e,f,j,k,d</a:t>
            </a:r>
            <a:r>
              <a:rPr lang="en-US" altLang="zh-CN" b="1" dirty="0"/>
              <a:t>}.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|=6 &gt; 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|=5.</a:t>
            </a:r>
          </a:p>
          <a:p>
            <a:r>
              <a:rPr lang="zh-CN" altLang="zh-CN" b="1" dirty="0"/>
              <a:t>由</a:t>
            </a:r>
            <a:r>
              <a:rPr lang="zh-CN" altLang="zh-CN" b="1" dirty="0">
                <a:solidFill>
                  <a:srgbClr val="00B050"/>
                </a:solidFill>
              </a:rPr>
              <a:t>定理</a:t>
            </a:r>
            <a:r>
              <a:rPr lang="en-US" altLang="zh-CN" b="1" dirty="0">
                <a:solidFill>
                  <a:srgbClr val="00B050"/>
                </a:solidFill>
              </a:rPr>
              <a:t>15.6</a:t>
            </a:r>
            <a:r>
              <a:rPr lang="zh-CN" altLang="zh-CN" b="1" dirty="0"/>
              <a:t>可知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zh-CN" altLang="zh-CN" b="1" dirty="0"/>
              <a:t>不是哈密顿图</a:t>
            </a:r>
            <a:r>
              <a:rPr lang="en-US" altLang="zh-CN" b="1" dirty="0"/>
              <a:t>.</a:t>
            </a:r>
            <a:r>
              <a:rPr lang="zh-CN" altLang="zh-CN" b="1" dirty="0"/>
              <a:t>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baegjckhfid</a:t>
            </a:r>
            <a:r>
              <a:rPr lang="zh-CN" altLang="zh-CN" b="1" dirty="0"/>
              <a:t>是条哈密顿通路</a:t>
            </a:r>
            <a:r>
              <a:rPr lang="en-US" altLang="zh-CN" b="1" dirty="0"/>
              <a:t>,</a:t>
            </a:r>
            <a:r>
              <a:rPr lang="zh-CN" altLang="zh-CN" b="1" dirty="0"/>
              <a:t>故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2</a:t>
            </a:r>
            <a:r>
              <a:rPr lang="zh-CN" altLang="zh-CN" b="1" dirty="0"/>
              <a:t>是半哈密顿图</a:t>
            </a:r>
            <a:r>
              <a:rPr lang="en-US" altLang="zh-CN" b="1" dirty="0"/>
              <a:t>.</a:t>
            </a:r>
            <a:endParaRPr lang="zh-CN" altLang="zh-CN" b="1" dirty="0"/>
          </a:p>
          <a:p>
            <a:endParaRPr lang="zh-CN" altLang="en-US" b="1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A502CD3-EBDA-4AF7-9435-33DFA4C8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2" r="31372"/>
          <a:stretch>
            <a:fillRect/>
          </a:stretch>
        </p:blipFill>
        <p:spPr bwMode="auto">
          <a:xfrm>
            <a:off x="289562" y="2298129"/>
            <a:ext cx="3124200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8">
            <a:extLst>
              <a:ext uri="{FF2B5EF4-FFF2-40B4-BE49-F238E27FC236}">
                <a16:creationId xmlns:a16="http://schemas.microsoft.com/office/drawing/2014/main" id="{AA48529B-6978-4DB8-AA65-7A536CBB2E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456" y="2514600"/>
            <a:ext cx="1371600" cy="914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32E19ED9-D8D8-4AD3-BE85-EF7A5149C4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3256" y="2514600"/>
            <a:ext cx="3048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C63EC89A-F27D-4075-AAE9-25E983D35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2256" y="32004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7E3D9D1F-8096-46BC-BBB7-2D61681ADA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42256" y="34290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FC04B0E1-87DE-4929-9788-B12CD94C21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23256" y="3657600"/>
            <a:ext cx="3048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5372DE4B-0178-484E-9BA0-7E1F97E9F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056" y="3733800"/>
            <a:ext cx="38100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5B152D3E-F9E8-4FCF-9DDA-3425DA16F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056" y="3429000"/>
            <a:ext cx="38100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72C959C9-3FAF-45CD-8C58-23CCD8DE32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056" y="3200400"/>
            <a:ext cx="3810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97460D85-2C82-41BA-A80B-ED92EF06D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056" y="3200400"/>
            <a:ext cx="304800" cy="228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392A3A67-40EB-44A0-9438-6FBD6EB21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856" y="3429000"/>
            <a:ext cx="762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42185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8184A065-58F2-432E-8288-D87C3F8D5C4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例（续）</a:t>
            </a:r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83B830D-26DD-44F7-A6C5-5E95ADBBB5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715" y="1196752"/>
            <a:ext cx="8654619" cy="5105400"/>
          </a:xfrm>
        </p:spPr>
        <p:txBody>
          <a:bodyPr/>
          <a:lstStyle/>
          <a:p>
            <a:r>
              <a:rPr lang="en-US" altLang="zh-CN" sz="2800" dirty="0">
                <a:latin typeface="+mn-ea"/>
              </a:rPr>
              <a:t>  </a:t>
            </a:r>
            <a:r>
              <a:rPr lang="zh-CN" altLang="zh-CN" sz="2800" dirty="0">
                <a:solidFill>
                  <a:srgbClr val="A50021"/>
                </a:solidFill>
                <a:latin typeface="+mn-ea"/>
              </a:rPr>
              <a:t>例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下</a:t>
            </a:r>
            <a:r>
              <a:rPr lang="zh-CN" altLang="zh-CN" sz="2800" dirty="0">
                <a:latin typeface="+mn-ea"/>
              </a:rPr>
              <a:t>图所示的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zh-CN" sz="2800" dirty="0">
                <a:latin typeface="+mn-ea"/>
              </a:rPr>
              <a:t>个图都是二部图，它们中的哪些是哈密顿图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哪些是半哈密</a:t>
            </a:r>
            <a:r>
              <a:rPr lang="zh-CN" altLang="en-US" sz="2800" dirty="0">
                <a:latin typeface="+mn-ea"/>
              </a:rPr>
              <a:t>顿</a:t>
            </a:r>
            <a:r>
              <a:rPr lang="zh-CN" altLang="zh-CN" sz="2800" dirty="0">
                <a:latin typeface="+mn-ea"/>
              </a:rPr>
              <a:t>图</a:t>
            </a:r>
            <a:r>
              <a:rPr lang="en-US" altLang="zh-CN" sz="2800" dirty="0">
                <a:latin typeface="+mn-ea"/>
              </a:rPr>
              <a:t>?</a:t>
            </a:r>
            <a:r>
              <a:rPr lang="zh-CN" altLang="zh-CN" sz="2800" dirty="0">
                <a:latin typeface="+mn-ea"/>
              </a:rPr>
              <a:t>为什么</a:t>
            </a:r>
            <a:r>
              <a:rPr lang="en-US" altLang="zh-CN" sz="2800" dirty="0">
                <a:latin typeface="+mn-ea"/>
              </a:rPr>
              <a:t>?</a:t>
            </a:r>
            <a:endParaRPr lang="zh-CN" altLang="zh-CN" sz="2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endParaRPr lang="zh-CN" altLang="en-US" sz="18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80374F-E16E-4A90-80D1-7E074DFFBF9E}"/>
              </a:ext>
            </a:extLst>
          </p:cNvPr>
          <p:cNvSpPr txBox="1"/>
          <p:nvPr/>
        </p:nvSpPr>
        <p:spPr>
          <a:xfrm>
            <a:off x="3579213" y="3746042"/>
            <a:ext cx="53410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在图中，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abcdgihjefa</a:t>
            </a:r>
            <a:r>
              <a:rPr lang="zh-CN" altLang="zh-CN" b="1" dirty="0"/>
              <a:t>是一条哈密顿回路，所以它是哈密顿图</a:t>
            </a:r>
            <a:r>
              <a:rPr lang="zh-CN" altLang="en-US" b="1" dirty="0"/>
              <a:t>，</a:t>
            </a:r>
            <a:r>
              <a:rPr lang="zh-CN" altLang="zh-CN" b="1" dirty="0"/>
              <a:t>设这个图为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=&lt;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/>
              <a:t>&gt;</a:t>
            </a:r>
            <a:r>
              <a:rPr lang="zh-CN" altLang="en-US" b="1" dirty="0"/>
              <a:t>，</a:t>
            </a:r>
            <a:r>
              <a:rPr lang="zh-CN" altLang="zh-CN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a,c,g,h,e</a:t>
            </a:r>
            <a:r>
              <a:rPr lang="en-US" altLang="zh-CN" b="1" dirty="0"/>
              <a:t>},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b,i,f,d,j</a:t>
            </a:r>
            <a:r>
              <a:rPr lang="en-US" altLang="zh-CN" b="1" dirty="0"/>
              <a:t>}.</a:t>
            </a:r>
          </a:p>
          <a:p>
            <a:r>
              <a:rPr lang="zh-CN" altLang="zh-CN" b="1" dirty="0"/>
              <a:t>此处有</a:t>
            </a:r>
            <a:r>
              <a:rPr lang="en-US" altLang="zh-CN" b="1" dirty="0"/>
              <a:t>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/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-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|=|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|</a:t>
            </a:r>
            <a:endParaRPr lang="zh-CN" altLang="zh-CN" b="1" dirty="0"/>
          </a:p>
          <a:p>
            <a:endParaRPr lang="zh-CN" altLang="en-US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5011C556-87E7-4303-9851-6E1C959C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8"/>
          <a:stretch>
            <a:fillRect/>
          </a:stretch>
        </p:blipFill>
        <p:spPr bwMode="auto">
          <a:xfrm>
            <a:off x="285639" y="2384648"/>
            <a:ext cx="3124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ne 21">
            <a:extLst>
              <a:ext uri="{FF2B5EF4-FFF2-40B4-BE49-F238E27FC236}">
                <a16:creationId xmlns:a16="http://schemas.microsoft.com/office/drawing/2014/main" id="{C35834F3-DEC3-4881-B93C-D61D9E268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239" y="2689448"/>
            <a:ext cx="10668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069B163C-D179-489A-9CCD-40E818D1FE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2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8136E15E-68CC-4131-B752-75CC74096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76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262460DB-2954-4937-8B1A-46F5593E4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3222848"/>
            <a:ext cx="5334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6568B693-157A-4C03-9A0F-B487AA6C7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439" y="3222848"/>
            <a:ext cx="4572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4" name="Line 26">
            <a:extLst>
              <a:ext uri="{FF2B5EF4-FFF2-40B4-BE49-F238E27FC236}">
                <a16:creationId xmlns:a16="http://schemas.microsoft.com/office/drawing/2014/main" id="{F3FA6B18-22E8-4313-933F-6FF5473955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38239" y="3756248"/>
            <a:ext cx="5334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D7DBF121-632B-4904-AEF4-7C790A0769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4213448"/>
            <a:ext cx="4572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ACFF84E4-D8D1-4A67-A4D6-0608758B16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1039" y="3680048"/>
            <a:ext cx="1752600" cy="1066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42EA7603-9E3A-4C52-94D2-55AF508D22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1039" y="2689448"/>
            <a:ext cx="1752600" cy="990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8210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625F-7DD1-446D-A7A0-96034C86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A4C-A17E-4671-AAD6-CA4357C903A9}" type="slidenum">
              <a:rPr lang="en-US" altLang="zh-CN"/>
              <a:pPr/>
              <a:t>35</a:t>
            </a:fld>
            <a:endParaRPr lang="en-US" altLang="zh-CN" dirty="0"/>
          </a:p>
        </p:txBody>
      </p:sp>
      <p:sp>
        <p:nvSpPr>
          <p:cNvPr id="299018" name="Rectangle 10">
            <a:extLst>
              <a:ext uri="{FF2B5EF4-FFF2-40B4-BE49-F238E27FC236}">
                <a16:creationId xmlns:a16="http://schemas.microsoft.com/office/drawing/2014/main" id="{F8CA6929-92D7-4E40-93B3-84EBCD77F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关于上例的进一步说明</a:t>
            </a:r>
          </a:p>
        </p:txBody>
      </p:sp>
      <p:sp>
        <p:nvSpPr>
          <p:cNvPr id="299019" name="Rectangle 11">
            <a:extLst>
              <a:ext uri="{FF2B5EF4-FFF2-40B4-BE49-F238E27FC236}">
                <a16:creationId xmlns:a16="http://schemas.microsoft.com/office/drawing/2014/main" id="{19A9C87B-3441-411A-A6EE-5FA2B9D5E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zh-CN" altLang="en-US" dirty="0"/>
              <a:t>    一般情况下，设二部图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/>
              <a:t>＝&lt;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/>
              <a:t>&gt;，|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|≤|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|，</a:t>
            </a:r>
            <a:r>
              <a:rPr lang="zh-CN" altLang="en-US" dirty="0"/>
              <a:t>且|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|≥2，|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|≥2，</a:t>
            </a:r>
            <a:r>
              <a:rPr lang="zh-CN" altLang="en-US" dirty="0"/>
              <a:t>由</a:t>
            </a:r>
            <a:r>
              <a:rPr lang="zh-CN" altLang="en-US" dirty="0">
                <a:solidFill>
                  <a:srgbClr val="00B050"/>
                </a:solidFill>
              </a:rPr>
              <a:t>定理15.6及其推论</a:t>
            </a:r>
            <a:r>
              <a:rPr lang="zh-CN" altLang="en-US" dirty="0"/>
              <a:t>可以得出下面结论：</a:t>
            </a:r>
          </a:p>
          <a:p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zh-CN" altLang="en-US" dirty="0"/>
              <a:t>(1) 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/>
              <a:t>是哈密顿图，则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|＝|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</a:t>
            </a:r>
          </a:p>
          <a:p>
            <a:r>
              <a:rPr lang="en-US" altLang="zh-CN" dirty="0"/>
              <a:t> (2) </a:t>
            </a:r>
            <a:r>
              <a:rPr lang="zh-CN" altLang="en-US" dirty="0"/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/>
              <a:t>是半哈密顿图，则 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|＝|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|+1</a:t>
            </a:r>
          </a:p>
          <a:p>
            <a:r>
              <a:rPr lang="en-US" altLang="zh-CN" dirty="0"/>
              <a:t> (3) </a:t>
            </a:r>
            <a:r>
              <a:rPr lang="zh-CN" altLang="en-US" dirty="0"/>
              <a:t>若|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2</a:t>
            </a:r>
            <a:r>
              <a:rPr lang="en-US" altLang="zh-CN" dirty="0"/>
              <a:t>|&gt;|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30000" dirty="0"/>
              <a:t>1</a:t>
            </a:r>
            <a:r>
              <a:rPr lang="en-US" altLang="zh-CN" dirty="0"/>
              <a:t>|+1，</a:t>
            </a:r>
            <a:r>
              <a:rPr lang="zh-CN" altLang="en-US" dirty="0"/>
              <a:t>则</a:t>
            </a:r>
            <a:r>
              <a:rPr lang="en-US" altLang="zh-CN" dirty="0"/>
              <a:t>G</a:t>
            </a:r>
            <a:r>
              <a:rPr lang="zh-CN" altLang="en-US" dirty="0"/>
              <a:t>不是哈密顿图，也不是半哈密顿图 </a:t>
            </a:r>
          </a:p>
        </p:txBody>
      </p:sp>
    </p:spTree>
    <p:extLst>
      <p:ext uri="{BB962C8B-B14F-4D97-AF65-F5344CB8AC3E}">
        <p14:creationId xmlns:p14="http://schemas.microsoft.com/office/powerpoint/2010/main" val="244933853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8" name="Rectangle 10">
            <a:extLst>
              <a:ext uri="{FF2B5EF4-FFF2-40B4-BE49-F238E27FC236}">
                <a16:creationId xmlns:a16="http://schemas.microsoft.com/office/drawing/2014/main" id="{F8CA6929-92D7-4E40-93B3-84EBCD77F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03AE3-FC09-CB4A-37D6-D6A03743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36" y="48549"/>
            <a:ext cx="5847913" cy="10041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E6E325-92E6-BCBF-1F77-BF4E3AE4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712" y="550642"/>
            <a:ext cx="2473288" cy="287874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625F-7DD1-446D-A7A0-96034C86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99A4C-A17E-4671-AAD6-CA4357C903A9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99019" name="Rectangle 11">
            <a:extLst>
              <a:ext uri="{FF2B5EF4-FFF2-40B4-BE49-F238E27FC236}">
                <a16:creationId xmlns:a16="http://schemas.microsoft.com/office/drawing/2014/main" id="{19A9C87B-3441-411A-A6EE-5FA2B9D5E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388" y="1196752"/>
            <a:ext cx="7931224" cy="295210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2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阶无向连通简单图，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 若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中有割点或桥，则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证 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方法一：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利用定理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 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为割点，则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2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根据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，可得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有割点的图不是哈密顿图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en-US" altLang="zh-CN" i="1" dirty="0">
              <a:latin typeface="Times New Roman" panose="02020603050405020304" pitchFamily="18" charset="0"/>
            </a:endParaRPr>
          </a:p>
          <a:p>
            <a:r>
              <a:rPr lang="en-US" altLang="zh-CN" i="1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又，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有桥，它显然不是哈密顿图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     除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外，其他有桥的图（连通的）均有割点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故得证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13337F-78E9-4938-BE7E-17C01D3DC54E}"/>
              </a:ext>
            </a:extLst>
          </p:cNvPr>
          <p:cNvSpPr txBox="1"/>
          <p:nvPr/>
        </p:nvSpPr>
        <p:spPr>
          <a:xfrm>
            <a:off x="880021" y="4405064"/>
            <a:ext cx="7508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</a:rPr>
              <a:t>方法二：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</a:rPr>
              <a:t>反证法</a:t>
            </a:r>
            <a:endParaRPr lang="en-US" altLang="zh-CN" b="1" dirty="0">
              <a:solidFill>
                <a:srgbClr val="00B050"/>
              </a:solidFill>
              <a:latin typeface="Times New Roman" panose="02020603050405020304" pitchFamily="18" charset="0"/>
              <a:ea typeface="+mn-ea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如果图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是哈密顿图，则必存在哈密顿回路，即所有结点均在一个回路中，此时删除任意一个结点后的图仍是连通的，于是</a:t>
            </a:r>
            <a:r>
              <a:rPr lang="zh-CN" altLang="en-US" b="1" dirty="0">
                <a:latin typeface="Times New Roman" panose="02020603050405020304" pitchFamily="18" charset="0"/>
              </a:rPr>
              <a:t>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</a:rPr>
              <a:t>的任何点均不是割点，产生矛盾，即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有割点的图不是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哈密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顿图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.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+mn-ea"/>
              </a:rPr>
              <a:t>…….</a:t>
            </a:r>
            <a:endParaRPr lang="zh-CN" altLang="en-US" b="1" dirty="0">
              <a:latin typeface="Times New Roman" panose="02020603050405020304" pitchFamily="18" charset="0"/>
              <a:ea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755006" y="2132856"/>
            <a:ext cx="5617194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FDAC50F-F83E-4C39-AA8C-717F5544765C}"/>
              </a:ext>
            </a:extLst>
          </p:cNvPr>
          <p:cNvSpPr txBox="1"/>
          <p:nvPr/>
        </p:nvSpPr>
        <p:spPr>
          <a:xfrm>
            <a:off x="4422812" y="2525995"/>
            <a:ext cx="187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&gt;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|{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}| </a:t>
            </a:r>
            <a:r>
              <a:rPr lang="en-US" altLang="zh-CN" b="1" dirty="0">
                <a:latin typeface="Times New Roman" panose="02020603050405020304" pitchFamily="18" charset="0"/>
              </a:rPr>
              <a:t>=1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25623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72FF9-3FD7-4A29-9270-B38671F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4FE8-301C-4429-A47D-CEFDB9B9DEE8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01063" name="Rectangle 7">
            <a:extLst>
              <a:ext uri="{FF2B5EF4-FFF2-40B4-BE49-F238E27FC236}">
                <a16:creationId xmlns:a16="http://schemas.microsoft.com/office/drawing/2014/main" id="{FE4D0727-1649-4BE4-9926-085BEFBE9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无向半哈密顿图的一个充分条件</a:t>
            </a:r>
          </a:p>
        </p:txBody>
      </p:sp>
      <p:sp>
        <p:nvSpPr>
          <p:cNvPr id="301064" name="Rectangle 8">
            <a:extLst>
              <a:ext uri="{FF2B5EF4-FFF2-40B4-BE49-F238E27FC236}">
                <a16:creationId xmlns:a16="http://schemas.microsoft.com/office/drawing/2014/main" id="{5EFE009B-A0A8-403A-9C83-B6DFC5CC3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4525962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阶无向简单图，若对于任意不相邻的顶点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 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1              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证明线索：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由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证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连通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en-US" altLang="zh-CN" dirty="0">
                <a:latin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l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中极大路径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l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证毕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否则，证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中存在过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上所有顶点的圈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，由</a:t>
            </a: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知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外存在与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上某顶点相邻顶点，从而得比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更长的路径，重复 </a:t>
            </a:r>
            <a:r>
              <a:rPr lang="en-US" altLang="zh-CN" dirty="0">
                <a:latin typeface="Times New Roman" panose="02020603050405020304" pitchFamily="18" charset="0"/>
              </a:rPr>
              <a:t>(2) –(3) </a:t>
            </a:r>
            <a:r>
              <a:rPr lang="zh-CN" altLang="en-US" dirty="0">
                <a:latin typeface="Times New Roman" panose="02020603050405020304" pitchFamily="18" charset="0"/>
              </a:rPr>
              <a:t>，最后得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466974" y="2780928"/>
            <a:ext cx="5401170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1082" name="图片 301081">
            <a:extLst>
              <a:ext uri="{FF2B5EF4-FFF2-40B4-BE49-F238E27FC236}">
                <a16:creationId xmlns:a16="http://schemas.microsoft.com/office/drawing/2014/main" id="{58DAB954-DA94-FBB7-1ED1-38E54D20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14" y="1628800"/>
            <a:ext cx="1975414" cy="19259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5DE7D31-9358-436B-AE34-9925952F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9CFFF-1BD5-4750-8E34-A75A12DBA24E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07209" name="Rectangle 9">
            <a:extLst>
              <a:ext uri="{FF2B5EF4-FFF2-40B4-BE49-F238E27FC236}">
                <a16:creationId xmlns:a16="http://schemas.microsoft.com/office/drawing/2014/main" id="{590DE08A-83A6-4501-9DCF-3449BC536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无向哈密顿图的一个充分条件</a:t>
            </a:r>
            <a:endParaRPr lang="zh-CN" altLang="en-US" dirty="0"/>
          </a:p>
        </p:txBody>
      </p:sp>
      <p:sp>
        <p:nvSpPr>
          <p:cNvPr id="307210" name="Rectangle 10">
            <a:extLst>
              <a:ext uri="{FF2B5EF4-FFF2-40B4-BE49-F238E27FC236}">
                <a16:creationId xmlns:a16="http://schemas.microsoft.com/office/drawing/2014/main" id="{EAD07781-2AFF-4718-BAAE-8ADE90F2C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12875"/>
            <a:ext cx="792003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推论 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阶无向简单图，若对于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中任意两个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不相邻的顶点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              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            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中存在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哈密顿回路</a:t>
            </a:r>
            <a:r>
              <a:rPr lang="zh-CN" altLang="en-US" dirty="0">
                <a:latin typeface="Times New Roman" panose="02020603050405020304" pitchFamily="18" charset="0"/>
              </a:rPr>
              <a:t>，从而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证明线索：</a:t>
            </a:r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由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latin typeface="Times New Roman" panose="02020603050405020304" pitchFamily="18" charset="0"/>
              </a:rPr>
              <a:t>得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中哈密顿通路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，得证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否则利用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</a:rPr>
              <a:t>证明存在过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,…, 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的圈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哈密顿回路</a:t>
            </a:r>
            <a:r>
              <a:rPr lang="en-US" altLang="zh-CN" dirty="0">
                <a:latin typeface="Times New Roman" panose="02020603050405020304" pitchFamily="18" charset="0"/>
              </a:rPr>
              <a:t>).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DC6815-F72A-407D-BAD8-E28F92550C29}"/>
              </a:ext>
            </a:extLst>
          </p:cNvPr>
          <p:cNvCxnSpPr>
            <a:cxnSpLocks/>
          </p:cNvCxnSpPr>
          <p:nvPr/>
        </p:nvCxnSpPr>
        <p:spPr>
          <a:xfrm>
            <a:off x="466974" y="3068960"/>
            <a:ext cx="6086226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77A3B56-5ABE-772E-2E5D-78B7B3B7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172554"/>
            <a:ext cx="5181001" cy="10726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842" name="Group 2">
            <a:extLst>
              <a:ext uri="{FF2B5EF4-FFF2-40B4-BE49-F238E27FC236}">
                <a16:creationId xmlns:a16="http://schemas.microsoft.com/office/drawing/2014/main" id="{CCB968F9-0058-4B4B-B8C0-2CA8AEDA51A6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97050"/>
            <a:ext cx="3881438" cy="4222750"/>
            <a:chOff x="2880" y="1132"/>
            <a:chExt cx="2445" cy="2660"/>
          </a:xfrm>
        </p:grpSpPr>
        <p:grpSp>
          <p:nvGrpSpPr>
            <p:cNvPr id="102449" name="Group 3">
              <a:extLst>
                <a:ext uri="{FF2B5EF4-FFF2-40B4-BE49-F238E27FC236}">
                  <a16:creationId xmlns:a16="http://schemas.microsoft.com/office/drawing/2014/main" id="{905E7F5D-E196-486A-BC26-F1E9DA5DA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132"/>
              <a:ext cx="2445" cy="2315"/>
              <a:chOff x="3024" y="1771"/>
              <a:chExt cx="2445" cy="2315"/>
            </a:xfrm>
          </p:grpSpPr>
          <p:sp>
            <p:nvSpPr>
              <p:cNvPr id="102451" name="Line 4">
                <a:extLst>
                  <a:ext uri="{FF2B5EF4-FFF2-40B4-BE49-F238E27FC236}">
                    <a16:creationId xmlns:a16="http://schemas.microsoft.com/office/drawing/2014/main" id="{DEABFE80-05F1-4BDF-B8B8-2EA121D3F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880"/>
                <a:ext cx="17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2" name="Line 5">
                <a:extLst>
                  <a:ext uri="{FF2B5EF4-FFF2-40B4-BE49-F238E27FC236}">
                    <a16:creationId xmlns:a16="http://schemas.microsoft.com/office/drawing/2014/main" id="{DEB38580-53BF-4D15-B8AB-B0E7AA626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256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3" name="Line 6">
                <a:extLst>
                  <a:ext uri="{FF2B5EF4-FFF2-40B4-BE49-F238E27FC236}">
                    <a16:creationId xmlns:a16="http://schemas.microsoft.com/office/drawing/2014/main" id="{0082195F-36FA-4BCB-8C22-D1CA73EA5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8"/>
                <a:ext cx="12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4" name="Line 7">
                <a:extLst>
                  <a:ext uri="{FF2B5EF4-FFF2-40B4-BE49-F238E27FC236}">
                    <a16:creationId xmlns:a16="http://schemas.microsoft.com/office/drawing/2014/main" id="{5A0AC67C-357C-4CE2-A9C7-888551410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256"/>
                <a:ext cx="0" cy="13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5" name="Line 8">
                <a:extLst>
                  <a:ext uri="{FF2B5EF4-FFF2-40B4-BE49-F238E27FC236}">
                    <a16:creationId xmlns:a16="http://schemas.microsoft.com/office/drawing/2014/main" id="{63E30A1B-D614-4311-8860-CF65C0B69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2256"/>
                <a:ext cx="0" cy="13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6" name="Line 9">
                <a:extLst>
                  <a:ext uri="{FF2B5EF4-FFF2-40B4-BE49-F238E27FC236}">
                    <a16:creationId xmlns:a16="http://schemas.microsoft.com/office/drawing/2014/main" id="{7354D5DA-6CDA-430D-B156-1D2039AFE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0" y="2256"/>
                <a:ext cx="240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7" name="Line 10">
                <a:extLst>
                  <a:ext uri="{FF2B5EF4-FFF2-40B4-BE49-F238E27FC236}">
                    <a16:creationId xmlns:a16="http://schemas.microsoft.com/office/drawing/2014/main" id="{96BA1938-F48D-4D28-9C37-C123C8C9D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880"/>
                <a:ext cx="24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8" name="Line 11">
                <a:extLst>
                  <a:ext uri="{FF2B5EF4-FFF2-40B4-BE49-F238E27FC236}">
                    <a16:creationId xmlns:a16="http://schemas.microsoft.com/office/drawing/2014/main" id="{0E3F6ADD-CC0E-4542-B011-C1D09F33B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2880"/>
                <a:ext cx="28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59" name="Line 12">
                <a:extLst>
                  <a:ext uri="{FF2B5EF4-FFF2-40B4-BE49-F238E27FC236}">
                    <a16:creationId xmlns:a16="http://schemas.microsoft.com/office/drawing/2014/main" id="{222AC480-4248-464D-96B2-7FEAB990A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256"/>
                <a:ext cx="288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460" name="Oval 13">
                <a:extLst>
                  <a:ext uri="{FF2B5EF4-FFF2-40B4-BE49-F238E27FC236}">
                    <a16:creationId xmlns:a16="http://schemas.microsoft.com/office/drawing/2014/main" id="{7ADA8247-A19A-43F2-A068-474418484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1" name="Oval 14">
                <a:extLst>
                  <a:ext uri="{FF2B5EF4-FFF2-40B4-BE49-F238E27FC236}">
                    <a16:creationId xmlns:a16="http://schemas.microsoft.com/office/drawing/2014/main" id="{C686D92B-5B73-4DC3-B68A-A8F7E4C83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20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2" name="Oval 15">
                <a:extLst>
                  <a:ext uri="{FF2B5EF4-FFF2-40B4-BE49-F238E27FC236}">
                    <a16:creationId xmlns:a16="http://schemas.microsoft.com/office/drawing/2014/main" id="{7FA5C60A-2F8A-466F-B4B2-F82DB046D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36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3" name="Oval 16">
                <a:extLst>
                  <a:ext uri="{FF2B5EF4-FFF2-40B4-BE49-F238E27FC236}">
                    <a16:creationId xmlns:a16="http://schemas.microsoft.com/office/drawing/2014/main" id="{0C0BD1F2-30D9-4B78-972A-ADCA239B8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36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4" name="Oval 17">
                <a:extLst>
                  <a:ext uri="{FF2B5EF4-FFF2-40B4-BE49-F238E27FC236}">
                    <a16:creationId xmlns:a16="http://schemas.microsoft.com/office/drawing/2014/main" id="{A16FF810-06CC-4C85-9250-0CEFAABB9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8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465" name="Oval 18">
                <a:extLst>
                  <a:ext uri="{FF2B5EF4-FFF2-40B4-BE49-F238E27FC236}">
                    <a16:creationId xmlns:a16="http://schemas.microsoft.com/office/drawing/2014/main" id="{B90F2231-6F4A-47EB-9A87-B01FE863A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102466" name="Object 19">
                <a:extLst>
                  <a:ext uri="{FF2B5EF4-FFF2-40B4-BE49-F238E27FC236}">
                    <a16:creationId xmlns:a16="http://schemas.microsoft.com/office/drawing/2014/main" id="{D488B036-0591-44F9-A6AA-9F8FDABB7A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" y="1804"/>
              <a:ext cx="35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95138" imgH="162037" progId="Equation.3">
                      <p:embed/>
                    </p:oleObj>
                  </mc:Choice>
                  <mc:Fallback>
                    <p:oleObj name="公式" r:id="rId3" imgW="95138" imgH="162037" progId="Equation.3">
                      <p:embed/>
                      <p:pic>
                        <p:nvPicPr>
                          <p:cNvPr id="102466" name="Object 19">
                            <a:extLst>
                              <a:ext uri="{FF2B5EF4-FFF2-40B4-BE49-F238E27FC236}">
                                <a16:creationId xmlns:a16="http://schemas.microsoft.com/office/drawing/2014/main" id="{D488B036-0591-44F9-A6AA-9F8FDABB7AB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9" y="1804"/>
                            <a:ext cx="35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7" name="Object 20">
                <a:extLst>
                  <a:ext uri="{FF2B5EF4-FFF2-40B4-BE49-F238E27FC236}">
                    <a16:creationId xmlns:a16="http://schemas.microsoft.com/office/drawing/2014/main" id="{EF89CFC1-D5C1-4E84-B0BD-5100A2FA3C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24" y="2620"/>
              <a:ext cx="38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104887" imgH="162037" progId="Equation.3">
                      <p:embed/>
                    </p:oleObj>
                  </mc:Choice>
                  <mc:Fallback>
                    <p:oleObj name="公式" r:id="rId5" imgW="104887" imgH="162037" progId="Equation.3">
                      <p:embed/>
                      <p:pic>
                        <p:nvPicPr>
                          <p:cNvPr id="102467" name="Object 20">
                            <a:extLst>
                              <a:ext uri="{FF2B5EF4-FFF2-40B4-BE49-F238E27FC236}">
                                <a16:creationId xmlns:a16="http://schemas.microsoft.com/office/drawing/2014/main" id="{EF89CFC1-D5C1-4E84-B0BD-5100A2FA3CB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2620"/>
                            <a:ext cx="38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8" name="Object 21">
                <a:extLst>
                  <a:ext uri="{FF2B5EF4-FFF2-40B4-BE49-F238E27FC236}">
                    <a16:creationId xmlns:a16="http://schemas.microsoft.com/office/drawing/2014/main" id="{73018179-F0A7-41DC-BC5C-427EB9E8E0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7" y="3552"/>
              <a:ext cx="381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104887" imgH="171450" progId="Equation.3">
                      <p:embed/>
                    </p:oleObj>
                  </mc:Choice>
                  <mc:Fallback>
                    <p:oleObj name="公式" r:id="rId7" imgW="104887" imgH="171450" progId="Equation.3">
                      <p:embed/>
                      <p:pic>
                        <p:nvPicPr>
                          <p:cNvPr id="102468" name="Object 21">
                            <a:extLst>
                              <a:ext uri="{FF2B5EF4-FFF2-40B4-BE49-F238E27FC236}">
                                <a16:creationId xmlns:a16="http://schemas.microsoft.com/office/drawing/2014/main" id="{73018179-F0A7-41DC-BC5C-427EB9E8E00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7" y="3552"/>
                            <a:ext cx="381" cy="5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69" name="Object 22">
                <a:extLst>
                  <a:ext uri="{FF2B5EF4-FFF2-40B4-BE49-F238E27FC236}">
                    <a16:creationId xmlns:a16="http://schemas.microsoft.com/office/drawing/2014/main" id="{AEC3495B-5908-4DBF-AE59-0ADCAF0C06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08" y="3552"/>
              <a:ext cx="381" cy="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9" imgW="104887" imgH="162037" progId="Equation.3">
                      <p:embed/>
                    </p:oleObj>
                  </mc:Choice>
                  <mc:Fallback>
                    <p:oleObj name="公式" r:id="rId9" imgW="104887" imgH="162037" progId="Equation.3">
                      <p:embed/>
                      <p:pic>
                        <p:nvPicPr>
                          <p:cNvPr id="102469" name="Object 22">
                            <a:extLst>
                              <a:ext uri="{FF2B5EF4-FFF2-40B4-BE49-F238E27FC236}">
                                <a16:creationId xmlns:a16="http://schemas.microsoft.com/office/drawing/2014/main" id="{AEC3495B-5908-4DBF-AE59-0ADCAF0C06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8" y="3552"/>
                            <a:ext cx="381" cy="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0" name="Object 23">
                <a:extLst>
                  <a:ext uri="{FF2B5EF4-FFF2-40B4-BE49-F238E27FC236}">
                    <a16:creationId xmlns:a16="http://schemas.microsoft.com/office/drawing/2014/main" id="{6FE62965-80D8-404C-9C17-CB4BE88E7B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8" y="2592"/>
              <a:ext cx="381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104887" imgH="171450" progId="Equation.3">
                      <p:embed/>
                    </p:oleObj>
                  </mc:Choice>
                  <mc:Fallback>
                    <p:oleObj name="公式" r:id="rId11" imgW="104887" imgH="171450" progId="Equation.3">
                      <p:embed/>
                      <p:pic>
                        <p:nvPicPr>
                          <p:cNvPr id="102470" name="Object 23">
                            <a:extLst>
                              <a:ext uri="{FF2B5EF4-FFF2-40B4-BE49-F238E27FC236}">
                                <a16:creationId xmlns:a16="http://schemas.microsoft.com/office/drawing/2014/main" id="{6FE62965-80D8-404C-9C17-CB4BE88E7B4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2592"/>
                            <a:ext cx="381" cy="5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1" name="Object 24">
                <a:extLst>
                  <a:ext uri="{FF2B5EF4-FFF2-40B4-BE49-F238E27FC236}">
                    <a16:creationId xmlns:a16="http://schemas.microsoft.com/office/drawing/2014/main" id="{3CAB0AFC-A1FE-4482-A7F8-12BDB3A4A7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60" y="1771"/>
              <a:ext cx="380" cy="5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104887" imgH="171450" progId="Equation.3">
                      <p:embed/>
                    </p:oleObj>
                  </mc:Choice>
                  <mc:Fallback>
                    <p:oleObj name="公式" r:id="rId13" imgW="104887" imgH="171450" progId="Equation.3">
                      <p:embed/>
                      <p:pic>
                        <p:nvPicPr>
                          <p:cNvPr id="102471" name="Object 24">
                            <a:extLst>
                              <a:ext uri="{FF2B5EF4-FFF2-40B4-BE49-F238E27FC236}">
                                <a16:creationId xmlns:a16="http://schemas.microsoft.com/office/drawing/2014/main" id="{3CAB0AFC-A1FE-4482-A7F8-12BDB3A4A7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0" y="1771"/>
                            <a:ext cx="380" cy="5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2450" name="Object 25">
              <a:extLst>
                <a:ext uri="{FF2B5EF4-FFF2-40B4-BE49-F238E27FC236}">
                  <a16:creationId xmlns:a16="http://schemas.microsoft.com/office/drawing/2014/main" id="{19D73B61-A0B8-45B7-B9C2-8A027BABC4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3448"/>
            <a:ext cx="393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42875" imgH="123713" progId="Equation.3">
                    <p:embed/>
                  </p:oleObj>
                </mc:Choice>
                <mc:Fallback>
                  <p:oleObj name="公式" r:id="rId15" imgW="142875" imgH="123713" progId="Equation.3">
                    <p:embed/>
                    <p:pic>
                      <p:nvPicPr>
                        <p:cNvPr id="102450" name="Object 25">
                          <a:extLst>
                            <a:ext uri="{FF2B5EF4-FFF2-40B4-BE49-F238E27FC236}">
                              <a16:creationId xmlns:a16="http://schemas.microsoft.com/office/drawing/2014/main" id="{19D73B61-A0B8-45B7-B9C2-8A027BABC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448"/>
                          <a:ext cx="393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1866" name="Group 26">
            <a:extLst>
              <a:ext uri="{FF2B5EF4-FFF2-40B4-BE49-F238E27FC236}">
                <a16:creationId xmlns:a16="http://schemas.microsoft.com/office/drawing/2014/main" id="{6ABC1CCE-83D2-4A4E-B8A3-28E710E5AA8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0850"/>
            <a:ext cx="3576638" cy="4375150"/>
            <a:chOff x="432" y="1084"/>
            <a:chExt cx="2253" cy="2756"/>
          </a:xfrm>
        </p:grpSpPr>
        <p:sp>
          <p:nvSpPr>
            <p:cNvPr id="102419" name="Line 27">
              <a:extLst>
                <a:ext uri="{FF2B5EF4-FFF2-40B4-BE49-F238E27FC236}">
                  <a16:creationId xmlns:a16="http://schemas.microsoft.com/office/drawing/2014/main" id="{D3361C49-1066-47AC-AB1F-CDF73AB12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7" y="2708"/>
              <a:ext cx="758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0" name="Rectangle 28">
              <a:extLst>
                <a:ext uri="{FF2B5EF4-FFF2-40B4-BE49-F238E27FC236}">
                  <a16:creationId xmlns:a16="http://schemas.microsoft.com/office/drawing/2014/main" id="{837560BB-0F60-4005-8A45-84E70C3D5D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43965">
              <a:off x="1019" y="1897"/>
              <a:ext cx="891" cy="683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21" name="Line 29">
              <a:extLst>
                <a:ext uri="{FF2B5EF4-FFF2-40B4-BE49-F238E27FC236}">
                  <a16:creationId xmlns:a16="http://schemas.microsoft.com/office/drawing/2014/main" id="{1D365D4E-9051-4E44-A67B-480F95E37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0" cy="15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2" name="Line 30">
              <a:extLst>
                <a:ext uri="{FF2B5EF4-FFF2-40B4-BE49-F238E27FC236}">
                  <a16:creationId xmlns:a16="http://schemas.microsoft.com/office/drawing/2014/main" id="{858E2D6A-75E3-4FD3-9BC2-6269EF57A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3092"/>
              <a:ext cx="18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3" name="Line 31">
              <a:extLst>
                <a:ext uri="{FF2B5EF4-FFF2-40B4-BE49-F238E27FC236}">
                  <a16:creationId xmlns:a16="http://schemas.microsoft.com/office/drawing/2014/main" id="{4F03F077-FFB1-4B39-BE3C-DD2A9926D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1556"/>
              <a:ext cx="0" cy="15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4" name="Line 32">
              <a:extLst>
                <a:ext uri="{FF2B5EF4-FFF2-40B4-BE49-F238E27FC236}">
                  <a16:creationId xmlns:a16="http://schemas.microsoft.com/office/drawing/2014/main" id="{C50B4107-16F7-4D47-B56E-E98E5A5B6B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" y="1556"/>
              <a:ext cx="18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5" name="Line 33">
              <a:extLst>
                <a:ext uri="{FF2B5EF4-FFF2-40B4-BE49-F238E27FC236}">
                  <a16:creationId xmlns:a16="http://schemas.microsoft.com/office/drawing/2014/main" id="{9454F80D-5FFA-4FDD-8E11-88FD25B9E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669" cy="2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6" name="Line 34">
              <a:extLst>
                <a:ext uri="{FF2B5EF4-FFF2-40B4-BE49-F238E27FC236}">
                  <a16:creationId xmlns:a16="http://schemas.microsoft.com/office/drawing/2014/main" id="{309266AA-AE80-4D3A-A25B-F03133DE2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" y="1556"/>
              <a:ext cx="312" cy="81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7" name="Line 35">
              <a:extLst>
                <a:ext uri="{FF2B5EF4-FFF2-40B4-BE49-F238E27FC236}">
                  <a16:creationId xmlns:a16="http://schemas.microsoft.com/office/drawing/2014/main" id="{D1C20C46-37F0-47F4-921D-B6394F507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" y="2367"/>
              <a:ext cx="312" cy="7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8" name="Line 36">
              <a:extLst>
                <a:ext uri="{FF2B5EF4-FFF2-40B4-BE49-F238E27FC236}">
                  <a16:creationId xmlns:a16="http://schemas.microsoft.com/office/drawing/2014/main" id="{1409CB4E-03AB-4BBD-A382-303E5F14E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3" y="2708"/>
              <a:ext cx="1159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9" name="Line 37">
              <a:extLst>
                <a:ext uri="{FF2B5EF4-FFF2-40B4-BE49-F238E27FC236}">
                  <a16:creationId xmlns:a16="http://schemas.microsoft.com/office/drawing/2014/main" id="{62C4922F-93AD-4FDE-AA1B-438F6814B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99" y="2111"/>
              <a:ext cx="446" cy="9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0" name="Line 38">
              <a:extLst>
                <a:ext uri="{FF2B5EF4-FFF2-40B4-BE49-F238E27FC236}">
                  <a16:creationId xmlns:a16="http://schemas.microsoft.com/office/drawing/2014/main" id="{5740901E-3321-433F-9D75-5C85EB1F8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9" y="1556"/>
              <a:ext cx="446" cy="55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1" name="Line 39">
              <a:extLst>
                <a:ext uri="{FF2B5EF4-FFF2-40B4-BE49-F238E27FC236}">
                  <a16:creationId xmlns:a16="http://schemas.microsoft.com/office/drawing/2014/main" id="{94A2D146-E4EB-43D2-92F0-0CA2641A9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2" y="1556"/>
              <a:ext cx="1203" cy="2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32" name="Object 40">
              <a:extLst>
                <a:ext uri="{FF2B5EF4-FFF2-40B4-BE49-F238E27FC236}">
                  <a16:creationId xmlns:a16="http://schemas.microsoft.com/office/drawing/2014/main" id="{AF1B9C04-2E2E-4831-88D2-FCFB79A73C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496"/>
            <a:ext cx="31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04887" imgH="123713" progId="Equation.3">
                    <p:embed/>
                  </p:oleObj>
                </mc:Choice>
                <mc:Fallback>
                  <p:oleObj name="公式" r:id="rId17" imgW="104887" imgH="123713" progId="Equation.3">
                    <p:embed/>
                    <p:pic>
                      <p:nvPicPr>
                        <p:cNvPr id="102432" name="Object 40">
                          <a:extLst>
                            <a:ext uri="{FF2B5EF4-FFF2-40B4-BE49-F238E27FC236}">
                              <a16:creationId xmlns:a16="http://schemas.microsoft.com/office/drawing/2014/main" id="{AF1B9C04-2E2E-4831-88D2-FCFB79A73C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496"/>
                          <a:ext cx="31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33" name="Oval 41">
              <a:extLst>
                <a:ext uri="{FF2B5EF4-FFF2-40B4-BE49-F238E27FC236}">
                  <a16:creationId xmlns:a16="http://schemas.microsoft.com/office/drawing/2014/main" id="{7F3E5333-5C0E-4CFD-BCC9-902FE05E9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150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4" name="Oval 42">
              <a:extLst>
                <a:ext uri="{FF2B5EF4-FFF2-40B4-BE49-F238E27FC236}">
                  <a16:creationId xmlns:a16="http://schemas.microsoft.com/office/drawing/2014/main" id="{C9E15C66-DD82-40BE-8D44-391718F29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150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5" name="Oval 43">
              <a:extLst>
                <a:ext uri="{FF2B5EF4-FFF2-40B4-BE49-F238E27FC236}">
                  <a16:creationId xmlns:a16="http://schemas.microsoft.com/office/drawing/2014/main" id="{C4C9C217-99E6-4ED2-9EC6-48BB22B9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304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6" name="Oval 44">
              <a:extLst>
                <a:ext uri="{FF2B5EF4-FFF2-40B4-BE49-F238E27FC236}">
                  <a16:creationId xmlns:a16="http://schemas.microsoft.com/office/drawing/2014/main" id="{4196FB9E-B4AF-4959-A7FA-F11BD4105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8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7" name="Oval 45">
              <a:extLst>
                <a:ext uri="{FF2B5EF4-FFF2-40B4-BE49-F238E27FC236}">
                  <a16:creationId xmlns:a16="http://schemas.microsoft.com/office/drawing/2014/main" id="{88DD061C-06B8-453E-8895-6684950B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04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8" name="Oval 46">
              <a:extLst>
                <a:ext uri="{FF2B5EF4-FFF2-40B4-BE49-F238E27FC236}">
                  <a16:creationId xmlns:a16="http://schemas.microsoft.com/office/drawing/2014/main" id="{9454C0BB-038A-4AC2-95B9-07ADE47C7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700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39" name="Oval 47">
              <a:extLst>
                <a:ext uri="{FF2B5EF4-FFF2-40B4-BE49-F238E27FC236}">
                  <a16:creationId xmlns:a16="http://schemas.microsoft.com/office/drawing/2014/main" id="{04E3C8B2-CB3D-47D9-9F65-58B45FD0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2304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40" name="Oval 48">
              <a:extLst>
                <a:ext uri="{FF2B5EF4-FFF2-40B4-BE49-F238E27FC236}">
                  <a16:creationId xmlns:a16="http://schemas.microsoft.com/office/drawing/2014/main" id="{E64CB5E1-2A8B-4A91-9B46-9BF617B7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" y="2678"/>
              <a:ext cx="96" cy="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02441" name="Object 49">
              <a:extLst>
                <a:ext uri="{FF2B5EF4-FFF2-40B4-BE49-F238E27FC236}">
                  <a16:creationId xmlns:a16="http://schemas.microsoft.com/office/drawing/2014/main" id="{F0A897FF-59D5-46C4-8769-8815E4E0F0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640"/>
            <a:ext cx="41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23713" imgH="171450" progId="Equation.3">
                    <p:embed/>
                  </p:oleObj>
                </mc:Choice>
                <mc:Fallback>
                  <p:oleObj name="公式" r:id="rId19" imgW="123713" imgH="171450" progId="Equation.3">
                    <p:embed/>
                    <p:pic>
                      <p:nvPicPr>
                        <p:cNvPr id="102441" name="Object 49">
                          <a:extLst>
                            <a:ext uri="{FF2B5EF4-FFF2-40B4-BE49-F238E27FC236}">
                              <a16:creationId xmlns:a16="http://schemas.microsoft.com/office/drawing/2014/main" id="{F0A897FF-59D5-46C4-8769-8815E4E0F0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640"/>
                          <a:ext cx="41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2" name="Object 50">
              <a:extLst>
                <a:ext uri="{FF2B5EF4-FFF2-40B4-BE49-F238E27FC236}">
                  <a16:creationId xmlns:a16="http://schemas.microsoft.com/office/drawing/2014/main" id="{4CF1A1CC-6D95-4A5C-85BC-DB8AD364B2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1584"/>
            <a:ext cx="38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104887" imgH="171450" progId="Equation.3">
                    <p:embed/>
                  </p:oleObj>
                </mc:Choice>
                <mc:Fallback>
                  <p:oleObj name="公式" r:id="rId21" imgW="104887" imgH="171450" progId="Equation.3">
                    <p:embed/>
                    <p:pic>
                      <p:nvPicPr>
                        <p:cNvPr id="102442" name="Object 50">
                          <a:extLst>
                            <a:ext uri="{FF2B5EF4-FFF2-40B4-BE49-F238E27FC236}">
                              <a16:creationId xmlns:a16="http://schemas.microsoft.com/office/drawing/2014/main" id="{4CF1A1CC-6D95-4A5C-85BC-DB8AD364B2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584"/>
                          <a:ext cx="38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3" name="Object 51">
              <a:extLst>
                <a:ext uri="{FF2B5EF4-FFF2-40B4-BE49-F238E27FC236}">
                  <a16:creationId xmlns:a16="http://schemas.microsoft.com/office/drawing/2014/main" id="{E6326950-CF41-4A78-A0CA-D754859DC5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1084"/>
            <a:ext cx="35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95138" imgH="162037" progId="Equation.3">
                    <p:embed/>
                  </p:oleObj>
                </mc:Choice>
                <mc:Fallback>
                  <p:oleObj name="公式" r:id="rId23" imgW="95138" imgH="162037" progId="Equation.3">
                    <p:embed/>
                    <p:pic>
                      <p:nvPicPr>
                        <p:cNvPr id="102443" name="Object 51">
                          <a:extLst>
                            <a:ext uri="{FF2B5EF4-FFF2-40B4-BE49-F238E27FC236}">
                              <a16:creationId xmlns:a16="http://schemas.microsoft.com/office/drawing/2014/main" id="{E6326950-CF41-4A78-A0CA-D754859DC5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084"/>
                          <a:ext cx="35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4" name="Object 52">
              <a:extLst>
                <a:ext uri="{FF2B5EF4-FFF2-40B4-BE49-F238E27FC236}">
                  <a16:creationId xmlns:a16="http://schemas.microsoft.com/office/drawing/2014/main" id="{85319BF4-BE50-41E7-A79E-9A0C899A25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996"/>
            <a:ext cx="38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104887" imgH="162037" progId="Equation.3">
                    <p:embed/>
                  </p:oleObj>
                </mc:Choice>
                <mc:Fallback>
                  <p:oleObj name="公式" r:id="rId25" imgW="104887" imgH="162037" progId="Equation.3">
                    <p:embed/>
                    <p:pic>
                      <p:nvPicPr>
                        <p:cNvPr id="102444" name="Object 52">
                          <a:extLst>
                            <a:ext uri="{FF2B5EF4-FFF2-40B4-BE49-F238E27FC236}">
                              <a16:creationId xmlns:a16="http://schemas.microsoft.com/office/drawing/2014/main" id="{85319BF4-BE50-41E7-A79E-9A0C899A25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96"/>
                          <a:ext cx="38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5" name="Object 53">
              <a:extLst>
                <a:ext uri="{FF2B5EF4-FFF2-40B4-BE49-F238E27FC236}">
                  <a16:creationId xmlns:a16="http://schemas.microsoft.com/office/drawing/2014/main" id="{7BE46151-CFD9-49C6-8EEC-666C927ACD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3" y="2990"/>
            <a:ext cx="38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104887" imgH="171450" progId="Equation.3">
                    <p:embed/>
                  </p:oleObj>
                </mc:Choice>
                <mc:Fallback>
                  <p:oleObj name="公式" r:id="rId27" imgW="104887" imgH="171450" progId="Equation.3">
                    <p:embed/>
                    <p:pic>
                      <p:nvPicPr>
                        <p:cNvPr id="102445" name="Object 53">
                          <a:extLst>
                            <a:ext uri="{FF2B5EF4-FFF2-40B4-BE49-F238E27FC236}">
                              <a16:creationId xmlns:a16="http://schemas.microsoft.com/office/drawing/2014/main" id="{7BE46151-CFD9-49C6-8EEC-666C927ACD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3" y="2990"/>
                          <a:ext cx="381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6" name="Object 54">
              <a:extLst>
                <a:ext uri="{FF2B5EF4-FFF2-40B4-BE49-F238E27FC236}">
                  <a16:creationId xmlns:a16="http://schemas.microsoft.com/office/drawing/2014/main" id="{BACD37AC-BA07-4FF4-B1C2-5A6896F8AC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4" y="1104"/>
            <a:ext cx="38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104887" imgH="162037" progId="Equation.3">
                    <p:embed/>
                  </p:oleObj>
                </mc:Choice>
                <mc:Fallback>
                  <p:oleObj name="公式" r:id="rId29" imgW="104887" imgH="162037" progId="Equation.3">
                    <p:embed/>
                    <p:pic>
                      <p:nvPicPr>
                        <p:cNvPr id="102446" name="Object 54">
                          <a:extLst>
                            <a:ext uri="{FF2B5EF4-FFF2-40B4-BE49-F238E27FC236}">
                              <a16:creationId xmlns:a16="http://schemas.microsoft.com/office/drawing/2014/main" id="{BACD37AC-BA07-4FF4-B1C2-5A6896F8AC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104"/>
                          <a:ext cx="381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7" name="Object 55">
              <a:extLst>
                <a:ext uri="{FF2B5EF4-FFF2-40B4-BE49-F238E27FC236}">
                  <a16:creationId xmlns:a16="http://schemas.microsoft.com/office/drawing/2014/main" id="{FDD0269F-D66D-476D-B5FD-8504275234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1680"/>
            <a:ext cx="38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104887" imgH="171450" progId="Equation.3">
                    <p:embed/>
                  </p:oleObj>
                </mc:Choice>
                <mc:Fallback>
                  <p:oleObj name="公式" r:id="rId31" imgW="104887" imgH="171450" progId="Equation.3">
                    <p:embed/>
                    <p:pic>
                      <p:nvPicPr>
                        <p:cNvPr id="102447" name="Object 55">
                          <a:extLst>
                            <a:ext uri="{FF2B5EF4-FFF2-40B4-BE49-F238E27FC236}">
                              <a16:creationId xmlns:a16="http://schemas.microsoft.com/office/drawing/2014/main" id="{FDD0269F-D66D-476D-B5FD-8504275234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680"/>
                          <a:ext cx="381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48" name="Object 56">
              <a:extLst>
                <a:ext uri="{FF2B5EF4-FFF2-40B4-BE49-F238E27FC236}">
                  <a16:creationId xmlns:a16="http://schemas.microsoft.com/office/drawing/2014/main" id="{2F4499E9-8965-4590-856A-0E2AAD202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7" y="2299"/>
            <a:ext cx="380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04887" imgH="171450" progId="Equation.3">
                    <p:embed/>
                  </p:oleObj>
                </mc:Choice>
                <mc:Fallback>
                  <p:oleObj name="公式" r:id="rId33" imgW="104887" imgH="171450" progId="Equation.3">
                    <p:embed/>
                    <p:pic>
                      <p:nvPicPr>
                        <p:cNvPr id="102448" name="Object 56">
                          <a:extLst>
                            <a:ext uri="{FF2B5EF4-FFF2-40B4-BE49-F238E27FC236}">
                              <a16:creationId xmlns:a16="http://schemas.microsoft.com/office/drawing/2014/main" id="{2F4499E9-8965-4590-856A-0E2AAD2020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" y="2299"/>
                          <a:ext cx="380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1897" name="Line 57">
            <a:extLst>
              <a:ext uri="{FF2B5EF4-FFF2-40B4-BE49-F238E27FC236}">
                <a16:creationId xmlns:a16="http://schemas.microsoft.com/office/drawing/2014/main" id="{6BF9B12A-B55C-466C-849C-F14718FAD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489200"/>
            <a:ext cx="0" cy="2438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98" name="Line 58">
            <a:extLst>
              <a:ext uri="{FF2B5EF4-FFF2-40B4-BE49-F238E27FC236}">
                <a16:creationId xmlns:a16="http://schemas.microsoft.com/office/drawing/2014/main" id="{19EF8969-0198-4DEA-9965-803D654D82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4308475"/>
            <a:ext cx="12192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899" name="Line 59">
            <a:extLst>
              <a:ext uri="{FF2B5EF4-FFF2-40B4-BE49-F238E27FC236}">
                <a16:creationId xmlns:a16="http://schemas.microsoft.com/office/drawing/2014/main" id="{B08166A8-9B76-45F9-9F34-4DAF6511CCCC}"/>
              </a:ext>
            </a:extLst>
          </p:cNvPr>
          <p:cNvSpPr>
            <a:spLocks noChangeShapeType="1"/>
          </p:cNvSpPr>
          <p:nvPr/>
        </p:nvSpPr>
        <p:spPr bwMode="auto">
          <a:xfrm rot="64924" flipH="1" flipV="1">
            <a:off x="1446213" y="3748088"/>
            <a:ext cx="1223962" cy="5540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0" name="Line 60">
            <a:extLst>
              <a:ext uri="{FF2B5EF4-FFF2-40B4-BE49-F238E27FC236}">
                <a16:creationId xmlns:a16="http://schemas.microsoft.com/office/drawing/2014/main" id="{8AA0C220-F8F9-4CB4-B464-2AE2E1C49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4908550"/>
            <a:ext cx="2971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1" name="Line 61">
            <a:extLst>
              <a:ext uri="{FF2B5EF4-FFF2-40B4-BE49-F238E27FC236}">
                <a16:creationId xmlns:a16="http://schemas.microsoft.com/office/drawing/2014/main" id="{F502C46D-BEFB-485F-AAFA-CFA38C8893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7800" y="2779713"/>
            <a:ext cx="4572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2" name="Line 62">
            <a:extLst>
              <a:ext uri="{FF2B5EF4-FFF2-40B4-BE49-F238E27FC236}">
                <a16:creationId xmlns:a16="http://schemas.microsoft.com/office/drawing/2014/main" id="{1D8D9516-DFFD-4DA2-A30D-33787B5E3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751138"/>
            <a:ext cx="12954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3" name="Line 63">
            <a:extLst>
              <a:ext uri="{FF2B5EF4-FFF2-40B4-BE49-F238E27FC236}">
                <a16:creationId xmlns:a16="http://schemas.microsoft.com/office/drawing/2014/main" id="{3D0F6574-5892-4763-B8B7-43D6A44C14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0400" y="2438400"/>
            <a:ext cx="685800" cy="9350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4" name="Line 64">
            <a:extLst>
              <a:ext uri="{FF2B5EF4-FFF2-40B4-BE49-F238E27FC236}">
                <a16:creationId xmlns:a16="http://schemas.microsoft.com/office/drawing/2014/main" id="{C87F45FC-2529-4708-8640-5731B8795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471738"/>
            <a:ext cx="29876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12" name="Rectangle 65">
            <a:extLst>
              <a:ext uri="{FF2B5EF4-FFF2-40B4-BE49-F238E27FC236}">
                <a16:creationId xmlns:a16="http://schemas.microsoft.com/office/drawing/2014/main" id="{84C42B06-F997-44D6-9788-DE5858E8EC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练习</a:t>
            </a:r>
          </a:p>
        </p:txBody>
      </p:sp>
      <p:sp>
        <p:nvSpPr>
          <p:cNvPr id="291906" name="Line 66">
            <a:extLst>
              <a:ext uri="{FF2B5EF4-FFF2-40B4-BE49-F238E27FC236}">
                <a16:creationId xmlns:a16="http://schemas.microsoft.com/office/drawing/2014/main" id="{035B73E0-CD32-4CB0-BCB2-D94A6FFA2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2576513"/>
            <a:ext cx="3810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7" name="Line 67">
            <a:extLst>
              <a:ext uri="{FF2B5EF4-FFF2-40B4-BE49-F238E27FC236}">
                <a16:creationId xmlns:a16="http://schemas.microsoft.com/office/drawing/2014/main" id="{4087C89F-D0B1-40B1-8C03-C98703232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67113"/>
            <a:ext cx="38100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8" name="Line 68">
            <a:extLst>
              <a:ext uri="{FF2B5EF4-FFF2-40B4-BE49-F238E27FC236}">
                <a16:creationId xmlns:a16="http://schemas.microsoft.com/office/drawing/2014/main" id="{D51C429C-59F3-473E-9E35-EB7D4210A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4786313"/>
            <a:ext cx="1905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09" name="Line 69">
            <a:extLst>
              <a:ext uri="{FF2B5EF4-FFF2-40B4-BE49-F238E27FC236}">
                <a16:creationId xmlns:a16="http://schemas.microsoft.com/office/drawing/2014/main" id="{8504DAC8-AD85-43A4-AECA-2F8D188F3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3567113"/>
            <a:ext cx="457200" cy="1219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10" name="Line 70">
            <a:extLst>
              <a:ext uri="{FF2B5EF4-FFF2-40B4-BE49-F238E27FC236}">
                <a16:creationId xmlns:a16="http://schemas.microsoft.com/office/drawing/2014/main" id="{E678AEAA-F160-42BB-B370-DDB324F6C2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2576513"/>
            <a:ext cx="457200" cy="990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911" name="Line 71">
            <a:extLst>
              <a:ext uri="{FF2B5EF4-FFF2-40B4-BE49-F238E27FC236}">
                <a16:creationId xmlns:a16="http://schemas.microsoft.com/office/drawing/2014/main" id="{CA21F480-83A9-4160-AD99-0EDB411EBC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2576513"/>
            <a:ext cx="1905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A9363B-D28A-4A65-8106-DDDDA0DDD4C8}"/>
              </a:ext>
            </a:extLst>
          </p:cNvPr>
          <p:cNvSpPr txBox="1"/>
          <p:nvPr/>
        </p:nvSpPr>
        <p:spPr>
          <a:xfrm>
            <a:off x="685800" y="119675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请问以下两图是否为哈密顿图？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9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9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FE3F4-CAEC-4CB5-8978-98B3BDDC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3D3B8-E2E3-46AE-A401-E2B35E44A77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2394" name="Rectangle 10">
            <a:extLst>
              <a:ext uri="{FF2B5EF4-FFF2-40B4-BE49-F238E27FC236}">
                <a16:creationId xmlns:a16="http://schemas.microsoft.com/office/drawing/2014/main" id="{C17CA91B-93B1-4A68-BC3E-D3282F7E6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欧拉图定义</a:t>
            </a:r>
          </a:p>
        </p:txBody>
      </p:sp>
      <p:sp>
        <p:nvSpPr>
          <p:cNvPr id="272395" name="Rectangle 11">
            <a:extLst>
              <a:ext uri="{FF2B5EF4-FFF2-40B4-BE49-F238E27FC236}">
                <a16:creationId xmlns:a16="http://schemas.microsoft.com/office/drawing/2014/main" id="{27BB3B09-C8AD-454A-AFE0-434F2E093C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2" y="1125538"/>
            <a:ext cx="8313737" cy="5183187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  </a:t>
            </a:r>
          </a:p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(1)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欧拉通路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</a:p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</a:rPr>
              <a:t>经过图中每条边一次且仅一次行遍所有顶点的通路</a:t>
            </a:r>
            <a:r>
              <a:rPr lang="en-US" altLang="zh-CN" dirty="0"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欧拉回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路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</a:rPr>
              <a:t>经过图中每条边一次且仅一次行遍所有顶点的回路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欧拉图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</a:rPr>
              <a:t>具有欧拉回路的图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(4)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半欧拉图</a:t>
            </a:r>
            <a:r>
              <a:rPr lang="en-US" altLang="zh-CN" dirty="0">
                <a:latin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</a:rPr>
              <a:t>具有欧拉通路而无欧拉回路的图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6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几点说明：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规定平凡图为欧拉图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欧拉通路是生成的简单通路，欧拉回路是生成的简单回路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环不影响图的欧拉性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F33B77-56A8-4125-913B-D86C7A2745EE}"/>
              </a:ext>
            </a:extLst>
          </p:cNvPr>
          <p:cNvCxnSpPr/>
          <p:nvPr/>
        </p:nvCxnSpPr>
        <p:spPr>
          <a:xfrm>
            <a:off x="373063" y="429309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EB60EC3-9F52-49F6-F415-FE10C64F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56" y="0"/>
            <a:ext cx="2382144" cy="18800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E5C6ACF-1984-46D6-98B1-F20F35C6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E7222-2990-42CE-B60C-A987CD224DBF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09258" name="Rectangle 10">
            <a:extLst>
              <a:ext uri="{FF2B5EF4-FFF2-40B4-BE49-F238E27FC236}">
                <a16:creationId xmlns:a16="http://schemas.microsoft.com/office/drawing/2014/main" id="{24D040EF-1AA6-4DAC-BB9B-788EE2179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几点说明</a:t>
            </a:r>
          </a:p>
        </p:txBody>
      </p:sp>
      <p:sp>
        <p:nvSpPr>
          <p:cNvPr id="309259" name="Rectangle 11">
            <a:extLst>
              <a:ext uri="{FF2B5EF4-FFF2-40B4-BE49-F238E27FC236}">
                <a16:creationId xmlns:a16="http://schemas.microsoft.com/office/drawing/2014/main" id="{F0B7B886-12DE-45DF-A343-348B33590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689" y="1412776"/>
            <a:ext cx="8496622" cy="1439862"/>
          </a:xfrm>
        </p:spPr>
        <p:txBody>
          <a:bodyPr/>
          <a:lstStyle/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是半哈密顿图的充分条件，但不是必要条件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长度为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）的路径构成的图不满足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-1 </a:t>
            </a:r>
            <a:r>
              <a:rPr lang="zh-CN" altLang="en-US" dirty="0">
                <a:latin typeface="Times New Roman" panose="02020603050405020304" pitchFamily="18" charset="0"/>
              </a:rPr>
              <a:t>条件，但它显然是半哈密顿图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309260" name="Rectangle 12">
            <a:extLst>
              <a:ext uri="{FF2B5EF4-FFF2-40B4-BE49-F238E27FC236}">
                <a16:creationId xmlns:a16="http://schemas.microsoft.com/office/drawing/2014/main" id="{874D06B1-FB92-4AFA-A329-5F906158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65" y="4033818"/>
            <a:ext cx="8303162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indent="0"/>
            <a:r>
              <a:rPr lang="en-US" altLang="zh-CN" dirty="0">
                <a:latin typeface="Times New Roman" panose="02020603050405020304" pitchFamily="18" charset="0"/>
              </a:rPr>
              <a:t>2.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的推论同样不是哈密顿图的必要条件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为长为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的圈，不满足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C00FF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C00FF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C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条件，但它当然是哈密顿图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EF6C110-3242-4733-8D52-E76FCEA5CFC2}"/>
              </a:ext>
            </a:extLst>
          </p:cNvPr>
          <p:cNvGrpSpPr>
            <a:grpSpLocks/>
          </p:cNvGrpSpPr>
          <p:nvPr/>
        </p:nvGrpSpPr>
        <p:grpSpPr bwMode="auto">
          <a:xfrm>
            <a:off x="5828340" y="4814953"/>
            <a:ext cx="2214910" cy="2018829"/>
            <a:chOff x="576" y="1392"/>
            <a:chExt cx="2445" cy="2315"/>
          </a:xfrm>
        </p:grpSpPr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2244B7C7-92E1-4F05-A56F-C79D68AF2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7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CA71F868-4EDE-422C-8DBD-6C69285F8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69"/>
              <a:ext cx="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EFEA8CE0-21F7-43A1-82E0-79A5C30F2E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1877"/>
              <a:ext cx="24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969F96FD-EE0F-464E-B933-47AC58DB3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501"/>
              <a:ext cx="24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98AE7747-0121-49C6-BA86-CE545CACD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2501"/>
              <a:ext cx="288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233A4773-D3FC-46C1-8D7C-46839140D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877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556B784E-CF4A-42C2-A536-DF6ED740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829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235D0808-B5D0-4FEC-97C7-18F6564B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9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09868580-CE58-44A8-A064-C6B2F3BD0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221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7A0E60CD-4960-4C4E-A139-8A54E957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21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3A0DCA4-4312-45D6-A277-25BF2AF1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53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A34F7287-07D6-428B-88B1-4979442B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453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" name="Object 17">
              <a:extLst>
                <a:ext uri="{FF2B5EF4-FFF2-40B4-BE49-F238E27FC236}">
                  <a16:creationId xmlns:a16="http://schemas.microsoft.com/office/drawing/2014/main" id="{F00BEC21-6E9D-4790-8DDF-0BC2296E26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1" y="1425"/>
            <a:ext cx="35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95138" imgH="162037" progId="Equation.3">
                    <p:embed/>
                  </p:oleObj>
                </mc:Choice>
                <mc:Fallback>
                  <p:oleObj name="公式" r:id="rId3" imgW="95138" imgH="162037" progId="Equation.3">
                    <p:embed/>
                    <p:pic>
                      <p:nvPicPr>
                        <p:cNvPr id="101393" name="Object 17">
                          <a:extLst>
                            <a:ext uri="{FF2B5EF4-FFF2-40B4-BE49-F238E27FC236}">
                              <a16:creationId xmlns:a16="http://schemas.microsoft.com/office/drawing/2014/main" id="{4B4D0F38-B052-442F-8A15-C585936805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1" y="1425"/>
                          <a:ext cx="35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8">
              <a:extLst>
                <a:ext uri="{FF2B5EF4-FFF2-40B4-BE49-F238E27FC236}">
                  <a16:creationId xmlns:a16="http://schemas.microsoft.com/office/drawing/2014/main" id="{7ED57E2B-13A9-4199-A059-D6CA4DA5E2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241"/>
            <a:ext cx="38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04887" imgH="162037" progId="Equation.3">
                    <p:embed/>
                  </p:oleObj>
                </mc:Choice>
                <mc:Fallback>
                  <p:oleObj name="公式" r:id="rId5" imgW="104887" imgH="162037" progId="Equation.3">
                    <p:embed/>
                    <p:pic>
                      <p:nvPicPr>
                        <p:cNvPr id="101394" name="Object 18">
                          <a:extLst>
                            <a:ext uri="{FF2B5EF4-FFF2-40B4-BE49-F238E27FC236}">
                              <a16:creationId xmlns:a16="http://schemas.microsoft.com/office/drawing/2014/main" id="{36015833-1A8C-440C-9367-CD2EAA46B9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241"/>
                          <a:ext cx="38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9">
              <a:extLst>
                <a:ext uri="{FF2B5EF4-FFF2-40B4-BE49-F238E27FC236}">
                  <a16:creationId xmlns:a16="http://schemas.microsoft.com/office/drawing/2014/main" id="{3E1DCFCE-878B-470E-9E4E-8E082F91AC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9" y="3173"/>
            <a:ext cx="381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04887" imgH="171450" progId="Equation.3">
                    <p:embed/>
                  </p:oleObj>
                </mc:Choice>
                <mc:Fallback>
                  <p:oleObj name="公式" r:id="rId7" imgW="104887" imgH="171450" progId="Equation.3">
                    <p:embed/>
                    <p:pic>
                      <p:nvPicPr>
                        <p:cNvPr id="101395" name="Object 19">
                          <a:extLst>
                            <a:ext uri="{FF2B5EF4-FFF2-40B4-BE49-F238E27FC236}">
                              <a16:creationId xmlns:a16="http://schemas.microsoft.com/office/drawing/2014/main" id="{1C090DEB-B555-484C-B889-2142516663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" y="3173"/>
                          <a:ext cx="381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0">
              <a:extLst>
                <a:ext uri="{FF2B5EF4-FFF2-40B4-BE49-F238E27FC236}">
                  <a16:creationId xmlns:a16="http://schemas.microsoft.com/office/drawing/2014/main" id="{604D5168-B55B-49C1-A7FF-1BC1670352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9416069"/>
                </p:ext>
              </p:extLst>
            </p:nvPr>
          </p:nvGraphicFramePr>
          <p:xfrm>
            <a:off x="2160" y="3173"/>
            <a:ext cx="381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04887" imgH="162037" progId="Equation.3">
                    <p:embed/>
                  </p:oleObj>
                </mc:Choice>
                <mc:Fallback>
                  <p:oleObj name="公式" r:id="rId9" imgW="104887" imgH="162037" progId="Equation.3">
                    <p:embed/>
                    <p:pic>
                      <p:nvPicPr>
                        <p:cNvPr id="101396" name="Object 20">
                          <a:extLst>
                            <a:ext uri="{FF2B5EF4-FFF2-40B4-BE49-F238E27FC236}">
                              <a16:creationId xmlns:a16="http://schemas.microsoft.com/office/drawing/2014/main" id="{8E72D5E8-050D-4751-850F-758AE8662E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173"/>
                          <a:ext cx="381" cy="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1">
              <a:extLst>
                <a:ext uri="{FF2B5EF4-FFF2-40B4-BE49-F238E27FC236}">
                  <a16:creationId xmlns:a16="http://schemas.microsoft.com/office/drawing/2014/main" id="{953F89DE-B92C-43C0-95B6-CB9723C833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213"/>
            <a:ext cx="381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104887" imgH="171450" progId="Equation.3">
                    <p:embed/>
                  </p:oleObj>
                </mc:Choice>
                <mc:Fallback>
                  <p:oleObj name="公式" r:id="rId11" imgW="104887" imgH="171450" progId="Equation.3">
                    <p:embed/>
                    <p:pic>
                      <p:nvPicPr>
                        <p:cNvPr id="101397" name="Object 21">
                          <a:extLst>
                            <a:ext uri="{FF2B5EF4-FFF2-40B4-BE49-F238E27FC236}">
                              <a16:creationId xmlns:a16="http://schemas.microsoft.com/office/drawing/2014/main" id="{7669BD23-E655-417C-BB31-874CB72CD1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213"/>
                          <a:ext cx="381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2">
              <a:extLst>
                <a:ext uri="{FF2B5EF4-FFF2-40B4-BE49-F238E27FC236}">
                  <a16:creationId xmlns:a16="http://schemas.microsoft.com/office/drawing/2014/main" id="{4E7A2393-0D4D-4845-A384-E712BAF7FC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2" y="1392"/>
            <a:ext cx="380" cy="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04887" imgH="171450" progId="Equation.3">
                    <p:embed/>
                  </p:oleObj>
                </mc:Choice>
                <mc:Fallback>
                  <p:oleObj name="公式" r:id="rId13" imgW="104887" imgH="171450" progId="Equation.3">
                    <p:embed/>
                    <p:pic>
                      <p:nvPicPr>
                        <p:cNvPr id="101398" name="Object 22">
                          <a:extLst>
                            <a:ext uri="{FF2B5EF4-FFF2-40B4-BE49-F238E27FC236}">
                              <a16:creationId xmlns:a16="http://schemas.microsoft.com/office/drawing/2014/main" id="{649F7380-0F39-4656-B656-3099DB53F6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1392"/>
                          <a:ext cx="380" cy="5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65C392A1-AA34-3004-5B3B-03934D7DA4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9511" y="-27384"/>
            <a:ext cx="5181001" cy="10726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38C51C6-EBC2-86EA-798E-170A35FA91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9809" y="2936356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376A487-7B09-4075-8635-37ADA2D1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FC427-687F-4BE7-853F-7191BF1824BE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13352" name="Rectangle 8">
            <a:extLst>
              <a:ext uri="{FF2B5EF4-FFF2-40B4-BE49-F238E27FC236}">
                <a16:creationId xmlns:a16="http://schemas.microsoft.com/office/drawing/2014/main" id="{33B667BB-D898-435C-B7B3-D4E6D23B4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判断某图是否为哈密顿图方法 </a:t>
            </a:r>
          </a:p>
        </p:txBody>
      </p:sp>
      <p:sp>
        <p:nvSpPr>
          <p:cNvPr id="313353" name="Rectangle 9">
            <a:extLst>
              <a:ext uri="{FF2B5EF4-FFF2-40B4-BE49-F238E27FC236}">
                <a16:creationId xmlns:a16="http://schemas.microsoft.com/office/drawing/2014/main" id="{DD95D9BF-E91A-49FF-BE26-75614EF1C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0188" y="1125538"/>
            <a:ext cx="8374062" cy="5040312"/>
          </a:xfrm>
        </p:spPr>
        <p:txBody>
          <a:bodyPr/>
          <a:lstStyle/>
          <a:p>
            <a:pPr marL="457200" indent="-457200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判断某图是否为哈密顿图至今还是一个难题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总结判断某图是哈密顿图或不是哈密顿图的某些可行的方法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1. </a:t>
            </a:r>
            <a:r>
              <a:rPr lang="zh-CN" altLang="en-US" dirty="0">
                <a:latin typeface="Times New Roman" panose="02020603050405020304" pitchFamily="18" charset="0"/>
              </a:rPr>
              <a:t>观察出哈密顿回路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右图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周游世界问题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是哈密顿图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易知</a:t>
            </a:r>
          </a:p>
          <a:p>
            <a:pPr marL="457200" indent="-457200"/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q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为图中的一条哈密顿回路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 marL="457200" indent="-457200"/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注意，此图不满足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            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的推论</a:t>
            </a:r>
            <a:r>
              <a:rPr lang="zh-CN" altLang="en-US" dirty="0">
                <a:latin typeface="Times New Roman" panose="02020603050405020304" pitchFamily="18" charset="0"/>
              </a:rPr>
              <a:t>的条件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313354" name="Picture 10" descr="15-9">
            <a:extLst>
              <a:ext uri="{FF2B5EF4-FFF2-40B4-BE49-F238E27FC236}">
                <a16:creationId xmlns:a16="http://schemas.microsoft.com/office/drawing/2014/main" id="{AA91A8BF-9F00-49D3-A804-67645F1F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69" y="2348880"/>
            <a:ext cx="3671887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D54BFF-81F6-3D78-AC6F-730E9C5D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8" y="5588000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91C11-8686-47D3-A0D5-258E349A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A1F5-6ABF-4708-8748-CC57D1A618E2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15400" name="Rectangle 8">
            <a:extLst>
              <a:ext uri="{FF2B5EF4-FFF2-40B4-BE49-F238E27FC236}">
                <a16:creationId xmlns:a16="http://schemas.microsoft.com/office/drawing/2014/main" id="{926B071F-F5B2-4097-972A-5ACC7262F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．满足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15.7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推论</a:t>
            </a:r>
            <a:r>
              <a:rPr lang="zh-CN" altLang="en-US" dirty="0">
                <a:latin typeface="Times New Roman" panose="02020603050405020304" pitchFamily="18" charset="0"/>
              </a:rPr>
              <a:t>的条件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</a:t>
            </a:r>
            <a:r>
              <a:rPr lang="zh-CN" altLang="en-US" dirty="0">
                <a:solidFill>
                  <a:srgbClr val="CC00FF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完全图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3) </a:t>
            </a:r>
            <a:r>
              <a:rPr lang="zh-CN" altLang="en-US" dirty="0">
                <a:latin typeface="Times New Roman" panose="02020603050405020304" pitchFamily="18" charset="0"/>
              </a:rPr>
              <a:t>中任何两个顶点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，均有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r>
              <a:rPr lang="zh-CN" altLang="en-US" i="1" dirty="0">
                <a:latin typeface="Times New Roman" panose="02020603050405020304" pitchFamily="18" charset="0"/>
              </a:rPr>
              <a:t>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 = 2(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），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        所以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为哈密顿图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．破坏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的条件的图不是哈密顿图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5 </a:t>
            </a:r>
            <a:r>
              <a:rPr lang="zh-CN" altLang="en-US" dirty="0">
                <a:latin typeface="Times New Roman" panose="02020603050405020304" pitchFamily="18" charset="0"/>
              </a:rPr>
              <a:t>取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＝{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h</a:t>
            </a:r>
            <a:r>
              <a:rPr lang="en-US" altLang="zh-CN" dirty="0">
                <a:latin typeface="Times New Roman" panose="02020603050405020304" pitchFamily="18" charset="0"/>
              </a:rPr>
              <a:t>}，</a:t>
            </a:r>
            <a:r>
              <a:rPr lang="zh-CN" altLang="en-US" dirty="0">
                <a:latin typeface="Times New Roman" panose="02020603050405020304" pitchFamily="18" charset="0"/>
              </a:rPr>
              <a:t>从图中删除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得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个连通分支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</a:rPr>
              <a:t>由定理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15.6</a:t>
            </a:r>
            <a:r>
              <a:rPr lang="zh-CN" altLang="en-US" dirty="0">
                <a:latin typeface="Times New Roman" panose="02020603050405020304" pitchFamily="18" charset="0"/>
              </a:rPr>
              <a:t>可知，它不是哈密顿图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15401" name="Rectangle 9">
            <a:extLst>
              <a:ext uri="{FF2B5EF4-FFF2-40B4-BE49-F238E27FC236}">
                <a16:creationId xmlns:a16="http://schemas.microsoft.com/office/drawing/2014/main" id="{2459AB88-400E-4CFA-8A72-06A042694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zh-CN" altLang="en-US" dirty="0"/>
              <a:t>判断某图是否为哈密顿图方法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7C648-BCFC-464F-8753-384D53096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b="11652"/>
          <a:stretch/>
        </p:blipFill>
        <p:spPr bwMode="auto">
          <a:xfrm>
            <a:off x="5645779" y="4265139"/>
            <a:ext cx="2670637" cy="25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03C14E-C921-EFED-1B10-175AF899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09" y="-28046"/>
            <a:ext cx="4295775" cy="1009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5F05D0-E121-F4C8-6CD9-0E5E24D1E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934122"/>
            <a:ext cx="5847913" cy="100418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">
            <a:extLst>
              <a:ext uri="{FF2B5EF4-FFF2-40B4-BE49-F238E27FC236}">
                <a16:creationId xmlns:a16="http://schemas.microsoft.com/office/drawing/2014/main" id="{70E8A117-5439-4119-A759-16D23F12F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判断下列图哪些是 </a:t>
            </a:r>
            <a:r>
              <a:rPr lang="en-US" altLang="zh-CN" i="1" dirty="0"/>
              <a:t>E </a:t>
            </a:r>
            <a:r>
              <a:rPr lang="zh-CN" altLang="en-US" dirty="0"/>
              <a:t>图、</a:t>
            </a:r>
            <a:r>
              <a:rPr lang="en-US" altLang="zh-CN" i="1" dirty="0"/>
              <a:t>H</a:t>
            </a:r>
            <a:r>
              <a:rPr lang="zh-CN" altLang="en-US" dirty="0"/>
              <a:t>图？</a:t>
            </a:r>
          </a:p>
        </p:txBody>
      </p:sp>
      <p:grpSp>
        <p:nvGrpSpPr>
          <p:cNvPr id="293891" name="Group 3">
            <a:extLst>
              <a:ext uri="{FF2B5EF4-FFF2-40B4-BE49-F238E27FC236}">
                <a16:creationId xmlns:a16="http://schemas.microsoft.com/office/drawing/2014/main" id="{BFEB243C-7801-400E-B825-8BE17BDEA204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495550"/>
            <a:ext cx="3200400" cy="1314450"/>
            <a:chOff x="720" y="1860"/>
            <a:chExt cx="2016" cy="828"/>
          </a:xfrm>
        </p:grpSpPr>
        <p:sp>
          <p:nvSpPr>
            <p:cNvPr id="50228" name="Rectangle 4">
              <a:extLst>
                <a:ext uri="{FF2B5EF4-FFF2-40B4-BE49-F238E27FC236}">
                  <a16:creationId xmlns:a16="http://schemas.microsoft.com/office/drawing/2014/main" id="{A4B076E2-9DC1-488C-B3E3-74800A57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920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9" name="Line 5">
              <a:extLst>
                <a:ext uri="{FF2B5EF4-FFF2-40B4-BE49-F238E27FC236}">
                  <a16:creationId xmlns:a16="http://schemas.microsoft.com/office/drawing/2014/main" id="{251CAF9A-A529-4279-B068-87F79E074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92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0" name="Line 6">
              <a:extLst>
                <a:ext uri="{FF2B5EF4-FFF2-40B4-BE49-F238E27FC236}">
                  <a16:creationId xmlns:a16="http://schemas.microsoft.com/office/drawing/2014/main" id="{B318D187-B317-4C70-96F3-5E7067DAB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2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1" name="Line 7">
              <a:extLst>
                <a:ext uri="{FF2B5EF4-FFF2-40B4-BE49-F238E27FC236}">
                  <a16:creationId xmlns:a16="http://schemas.microsoft.com/office/drawing/2014/main" id="{CB722FBC-6D89-47EE-8D46-D10FD2A9B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920"/>
              <a:ext cx="672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2" name="Line 8">
              <a:extLst>
                <a:ext uri="{FF2B5EF4-FFF2-40B4-BE49-F238E27FC236}">
                  <a16:creationId xmlns:a16="http://schemas.microsoft.com/office/drawing/2014/main" id="{960A42E6-4CFA-4D34-85C0-DFEEEDF6D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1920"/>
              <a:ext cx="672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33" name="Oval 9">
              <a:extLst>
                <a:ext uri="{FF2B5EF4-FFF2-40B4-BE49-F238E27FC236}">
                  <a16:creationId xmlns:a16="http://schemas.microsoft.com/office/drawing/2014/main" id="{411CF4AE-C397-42D9-B56A-591CD7007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4" name="Oval 10">
              <a:extLst>
                <a:ext uri="{FF2B5EF4-FFF2-40B4-BE49-F238E27FC236}">
                  <a16:creationId xmlns:a16="http://schemas.microsoft.com/office/drawing/2014/main" id="{5395BB56-428E-4B7A-8228-B75672995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5" name="Oval 11">
              <a:extLst>
                <a:ext uri="{FF2B5EF4-FFF2-40B4-BE49-F238E27FC236}">
                  <a16:creationId xmlns:a16="http://schemas.microsoft.com/office/drawing/2014/main" id="{CE36C543-0055-4E79-8F19-F1943C19C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6" name="Oval 12">
              <a:extLst>
                <a:ext uri="{FF2B5EF4-FFF2-40B4-BE49-F238E27FC236}">
                  <a16:creationId xmlns:a16="http://schemas.microsoft.com/office/drawing/2014/main" id="{C032F9D2-AD48-4428-8E3A-1E050583D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7" name="Oval 13">
              <a:extLst>
                <a:ext uri="{FF2B5EF4-FFF2-40B4-BE49-F238E27FC236}">
                  <a16:creationId xmlns:a16="http://schemas.microsoft.com/office/drawing/2014/main" id="{7B678EA9-8A48-4F2C-A212-331A5748B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8" name="Oval 14">
              <a:extLst>
                <a:ext uri="{FF2B5EF4-FFF2-40B4-BE49-F238E27FC236}">
                  <a16:creationId xmlns:a16="http://schemas.microsoft.com/office/drawing/2014/main" id="{F3ECAED8-E652-4736-A280-188260DD4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39" name="Oval 15">
              <a:extLst>
                <a:ext uri="{FF2B5EF4-FFF2-40B4-BE49-F238E27FC236}">
                  <a16:creationId xmlns:a16="http://schemas.microsoft.com/office/drawing/2014/main" id="{AF719BDD-D6E4-40B0-832D-E83B0AEB1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40" name="Oval 16">
              <a:extLst>
                <a:ext uri="{FF2B5EF4-FFF2-40B4-BE49-F238E27FC236}">
                  <a16:creationId xmlns:a16="http://schemas.microsoft.com/office/drawing/2014/main" id="{E607F4D3-2523-4130-8E18-5C0E5B5E4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" y="25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05" name="Group 17">
            <a:extLst>
              <a:ext uri="{FF2B5EF4-FFF2-40B4-BE49-F238E27FC236}">
                <a16:creationId xmlns:a16="http://schemas.microsoft.com/office/drawing/2014/main" id="{0949037C-89F8-4437-80FB-03CA4F961A1C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91000"/>
            <a:ext cx="3200400" cy="1295400"/>
            <a:chOff x="720" y="2928"/>
            <a:chExt cx="2016" cy="816"/>
          </a:xfrm>
        </p:grpSpPr>
        <p:sp>
          <p:nvSpPr>
            <p:cNvPr id="50215" name="Rectangle 18">
              <a:extLst>
                <a:ext uri="{FF2B5EF4-FFF2-40B4-BE49-F238E27FC236}">
                  <a16:creationId xmlns:a16="http://schemas.microsoft.com/office/drawing/2014/main" id="{F47841E5-E7EC-43CB-999F-51F7C0F34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976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6" name="Line 19">
              <a:extLst>
                <a:ext uri="{FF2B5EF4-FFF2-40B4-BE49-F238E27FC236}">
                  <a16:creationId xmlns:a16="http://schemas.microsoft.com/office/drawing/2014/main" id="{36BDB219-C21F-4BAD-87FE-8E140B2FE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7" name="Line 20">
              <a:extLst>
                <a:ext uri="{FF2B5EF4-FFF2-40B4-BE49-F238E27FC236}">
                  <a16:creationId xmlns:a16="http://schemas.microsoft.com/office/drawing/2014/main" id="{AA2D3FB0-19F8-4B80-B2D3-258365F9B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8" name="Line 21">
              <a:extLst>
                <a:ext uri="{FF2B5EF4-FFF2-40B4-BE49-F238E27FC236}">
                  <a16:creationId xmlns:a16="http://schemas.microsoft.com/office/drawing/2014/main" id="{973509F8-9013-4557-8436-5E6AB3B84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2976"/>
              <a:ext cx="57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9" name="Line 22">
              <a:extLst>
                <a:ext uri="{FF2B5EF4-FFF2-40B4-BE49-F238E27FC236}">
                  <a16:creationId xmlns:a16="http://schemas.microsoft.com/office/drawing/2014/main" id="{E3518CB4-D3ED-42CD-A2A1-5DFEA3048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976"/>
              <a:ext cx="72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0" name="Oval 23">
              <a:extLst>
                <a:ext uri="{FF2B5EF4-FFF2-40B4-BE49-F238E27FC236}">
                  <a16:creationId xmlns:a16="http://schemas.microsoft.com/office/drawing/2014/main" id="{7F33ED44-168D-40AB-BBFC-7153B2C7B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1" name="Oval 24">
              <a:extLst>
                <a:ext uri="{FF2B5EF4-FFF2-40B4-BE49-F238E27FC236}">
                  <a16:creationId xmlns:a16="http://schemas.microsoft.com/office/drawing/2014/main" id="{B643D1E6-0501-4030-9336-8BC3B442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2" name="Oval 25">
              <a:extLst>
                <a:ext uri="{FF2B5EF4-FFF2-40B4-BE49-F238E27FC236}">
                  <a16:creationId xmlns:a16="http://schemas.microsoft.com/office/drawing/2014/main" id="{CEE6BDE0-39BA-4431-91CF-AA07772B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3" name="Oval 26">
              <a:extLst>
                <a:ext uri="{FF2B5EF4-FFF2-40B4-BE49-F238E27FC236}">
                  <a16:creationId xmlns:a16="http://schemas.microsoft.com/office/drawing/2014/main" id="{0E9DE832-CE5B-4C16-B28F-922585DBF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4" name="Oval 27">
              <a:extLst>
                <a:ext uri="{FF2B5EF4-FFF2-40B4-BE49-F238E27FC236}">
                  <a16:creationId xmlns:a16="http://schemas.microsoft.com/office/drawing/2014/main" id="{2D160B1D-6292-4437-8956-DBD3F7EF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5" name="Oval 28">
              <a:extLst>
                <a:ext uri="{FF2B5EF4-FFF2-40B4-BE49-F238E27FC236}">
                  <a16:creationId xmlns:a16="http://schemas.microsoft.com/office/drawing/2014/main" id="{A75FA3D2-33AC-4C33-A68B-E8902547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6" name="Oval 29">
              <a:extLst>
                <a:ext uri="{FF2B5EF4-FFF2-40B4-BE49-F238E27FC236}">
                  <a16:creationId xmlns:a16="http://schemas.microsoft.com/office/drawing/2014/main" id="{A6535907-116F-4B84-992C-CC405EB34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27" name="Oval 30">
              <a:extLst>
                <a:ext uri="{FF2B5EF4-FFF2-40B4-BE49-F238E27FC236}">
                  <a16:creationId xmlns:a16="http://schemas.microsoft.com/office/drawing/2014/main" id="{6A657E11-D82A-41E9-BA8E-C730BDB23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19" name="Group 31">
            <a:extLst>
              <a:ext uri="{FF2B5EF4-FFF2-40B4-BE49-F238E27FC236}">
                <a16:creationId xmlns:a16="http://schemas.microsoft.com/office/drawing/2014/main" id="{9A30E0D2-BEDE-40C6-AE3F-E8DD3B39A210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4114800"/>
            <a:ext cx="3200400" cy="1295400"/>
            <a:chOff x="3024" y="2880"/>
            <a:chExt cx="2016" cy="816"/>
          </a:xfrm>
        </p:grpSpPr>
        <p:sp>
          <p:nvSpPr>
            <p:cNvPr id="50203" name="Rectangle 32">
              <a:extLst>
                <a:ext uri="{FF2B5EF4-FFF2-40B4-BE49-F238E27FC236}">
                  <a16:creationId xmlns:a16="http://schemas.microsoft.com/office/drawing/2014/main" id="{3BF64EE1-60D6-4290-B394-EA36502D6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928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4" name="Line 33">
              <a:extLst>
                <a:ext uri="{FF2B5EF4-FFF2-40B4-BE49-F238E27FC236}">
                  <a16:creationId xmlns:a16="http://schemas.microsoft.com/office/drawing/2014/main" id="{0D2D8A05-A7A6-452B-B497-F9C5DB7D4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928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5" name="Line 34">
              <a:extLst>
                <a:ext uri="{FF2B5EF4-FFF2-40B4-BE49-F238E27FC236}">
                  <a16:creationId xmlns:a16="http://schemas.microsoft.com/office/drawing/2014/main" id="{6C32763E-DB25-42E7-A97C-006AA1CC3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928"/>
              <a:ext cx="96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6" name="Line 35">
              <a:extLst>
                <a:ext uri="{FF2B5EF4-FFF2-40B4-BE49-F238E27FC236}">
                  <a16:creationId xmlns:a16="http://schemas.microsoft.com/office/drawing/2014/main" id="{1830A2D6-4736-4A8E-B891-7A565CDD50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2928"/>
              <a:ext cx="96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7" name="Oval 36">
              <a:extLst>
                <a:ext uri="{FF2B5EF4-FFF2-40B4-BE49-F238E27FC236}">
                  <a16:creationId xmlns:a16="http://schemas.microsoft.com/office/drawing/2014/main" id="{97B21ECA-A180-4983-B754-1420DEA7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8" name="Oval 37">
              <a:extLst>
                <a:ext uri="{FF2B5EF4-FFF2-40B4-BE49-F238E27FC236}">
                  <a16:creationId xmlns:a16="http://schemas.microsoft.com/office/drawing/2014/main" id="{08F27F28-647D-4B7F-BAD6-3780643C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9" name="Oval 38">
              <a:extLst>
                <a:ext uri="{FF2B5EF4-FFF2-40B4-BE49-F238E27FC236}">
                  <a16:creationId xmlns:a16="http://schemas.microsoft.com/office/drawing/2014/main" id="{F1483671-C55E-45A4-B222-B404EF679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88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0" name="Oval 39">
              <a:extLst>
                <a:ext uri="{FF2B5EF4-FFF2-40B4-BE49-F238E27FC236}">
                  <a16:creationId xmlns:a16="http://schemas.microsoft.com/office/drawing/2014/main" id="{8CB45F63-589E-4E8D-AB9A-CDCF37CC9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1" name="Oval 40">
              <a:extLst>
                <a:ext uri="{FF2B5EF4-FFF2-40B4-BE49-F238E27FC236}">
                  <a16:creationId xmlns:a16="http://schemas.microsoft.com/office/drawing/2014/main" id="{A94202FD-2FDF-47D2-9682-E0BD0F67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2" name="Oval 41">
              <a:extLst>
                <a:ext uri="{FF2B5EF4-FFF2-40B4-BE49-F238E27FC236}">
                  <a16:creationId xmlns:a16="http://schemas.microsoft.com/office/drawing/2014/main" id="{19415B67-66C1-4DBC-9FDB-7EA97BC5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60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3" name="Oval 42">
              <a:extLst>
                <a:ext uri="{FF2B5EF4-FFF2-40B4-BE49-F238E27FC236}">
                  <a16:creationId xmlns:a16="http://schemas.microsoft.com/office/drawing/2014/main" id="{AB44B612-A7BE-42C8-8D35-DD1A8E3C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252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14" name="Oval 43">
              <a:extLst>
                <a:ext uri="{FF2B5EF4-FFF2-40B4-BE49-F238E27FC236}">
                  <a16:creationId xmlns:a16="http://schemas.microsoft.com/office/drawing/2014/main" id="{8524391E-1C1C-4CC3-A44C-EEFA63754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40"/>
              <a:ext cx="96" cy="9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93932" name="Group 44">
            <a:extLst>
              <a:ext uri="{FF2B5EF4-FFF2-40B4-BE49-F238E27FC236}">
                <a16:creationId xmlns:a16="http://schemas.microsoft.com/office/drawing/2014/main" id="{CA1A4B93-C4B9-44AB-AFA1-F0D2C30A75A6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495550"/>
            <a:ext cx="3200400" cy="1314450"/>
            <a:chOff x="3024" y="1860"/>
            <a:chExt cx="2016" cy="828"/>
          </a:xfrm>
        </p:grpSpPr>
        <p:sp>
          <p:nvSpPr>
            <p:cNvPr id="50190" name="Rectangle 45">
              <a:extLst>
                <a:ext uri="{FF2B5EF4-FFF2-40B4-BE49-F238E27FC236}">
                  <a16:creationId xmlns:a16="http://schemas.microsoft.com/office/drawing/2014/main" id="{3772F92C-3805-4951-B57A-0166E1719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0"/>
              <a:ext cx="1920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1" name="Line 46">
              <a:extLst>
                <a:ext uri="{FF2B5EF4-FFF2-40B4-BE49-F238E27FC236}">
                  <a16:creationId xmlns:a16="http://schemas.microsoft.com/office/drawing/2014/main" id="{3BC6FC84-4FD9-46F1-988F-CA4ECD10C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1920"/>
              <a:ext cx="153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2" name="Line 47">
              <a:extLst>
                <a:ext uri="{FF2B5EF4-FFF2-40B4-BE49-F238E27FC236}">
                  <a16:creationId xmlns:a16="http://schemas.microsoft.com/office/drawing/2014/main" id="{9EE1039D-4ACE-49F3-8698-94DD187F24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160"/>
              <a:ext cx="384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3" name="Line 48">
              <a:extLst>
                <a:ext uri="{FF2B5EF4-FFF2-40B4-BE49-F238E27FC236}">
                  <a16:creationId xmlns:a16="http://schemas.microsoft.com/office/drawing/2014/main" id="{076FBDE6-A1B6-4CBC-9836-EE1C489DB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352"/>
              <a:ext cx="163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4" name="Line 49">
              <a:extLst>
                <a:ext uri="{FF2B5EF4-FFF2-40B4-BE49-F238E27FC236}">
                  <a16:creationId xmlns:a16="http://schemas.microsoft.com/office/drawing/2014/main" id="{1910411C-23CD-479F-B20D-45AC96F01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2" y="1932"/>
              <a:ext cx="28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Oval 50">
              <a:extLst>
                <a:ext uri="{FF2B5EF4-FFF2-40B4-BE49-F238E27FC236}">
                  <a16:creationId xmlns:a16="http://schemas.microsoft.com/office/drawing/2014/main" id="{B65EB56B-E744-4727-BBF1-E619B4FE9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6" name="Oval 51">
              <a:extLst>
                <a:ext uri="{FF2B5EF4-FFF2-40B4-BE49-F238E27FC236}">
                  <a16:creationId xmlns:a16="http://schemas.microsoft.com/office/drawing/2014/main" id="{A633A0DD-3CEC-4022-B841-78027DC7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6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7" name="Oval 52">
              <a:extLst>
                <a:ext uri="{FF2B5EF4-FFF2-40B4-BE49-F238E27FC236}">
                  <a16:creationId xmlns:a16="http://schemas.microsoft.com/office/drawing/2014/main" id="{5D7E8F16-7566-4F2C-A7E2-E527A6A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11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8" name="Oval 53">
              <a:extLst>
                <a:ext uri="{FF2B5EF4-FFF2-40B4-BE49-F238E27FC236}">
                  <a16:creationId xmlns:a16="http://schemas.microsoft.com/office/drawing/2014/main" id="{E2656DF3-DC0F-4B47-877C-0614ED5B6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9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99" name="Oval 54">
              <a:extLst>
                <a:ext uri="{FF2B5EF4-FFF2-40B4-BE49-F238E27FC236}">
                  <a16:creationId xmlns:a16="http://schemas.microsoft.com/office/drawing/2014/main" id="{E868069D-E2AD-4EFF-AEFD-9349FEDE3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5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0" name="Oval 55">
              <a:extLst>
                <a:ext uri="{FF2B5EF4-FFF2-40B4-BE49-F238E27FC236}">
                  <a16:creationId xmlns:a16="http://schemas.microsoft.com/office/drawing/2014/main" id="{97E0E8FB-F1D1-448F-ACBF-4A8CA7104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" y="23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1" name="Oval 56">
              <a:extLst>
                <a:ext uri="{FF2B5EF4-FFF2-40B4-BE49-F238E27FC236}">
                  <a16:creationId xmlns:a16="http://schemas.microsoft.com/office/drawing/2014/main" id="{15AB16B5-3EB8-4A69-BC71-615F10E8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02" name="Oval 57">
              <a:extLst>
                <a:ext uri="{FF2B5EF4-FFF2-40B4-BE49-F238E27FC236}">
                  <a16:creationId xmlns:a16="http://schemas.microsoft.com/office/drawing/2014/main" id="{FA351224-0DB3-4AA2-8474-146A98A1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93946" name="Object 58">
            <a:extLst>
              <a:ext uri="{FF2B5EF4-FFF2-40B4-BE49-F238E27FC236}">
                <a16:creationId xmlns:a16="http://schemas.microsoft.com/office/drawing/2014/main" id="{951AC669-0254-44EC-A3F8-594E82F77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050" y="2667000"/>
          <a:ext cx="8778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3713" imgH="133462" progId="Equation.3">
                  <p:embed/>
                </p:oleObj>
              </mc:Choice>
              <mc:Fallback>
                <p:oleObj name="Equation" r:id="rId3" imgW="123713" imgH="133462" progId="Equation.3">
                  <p:embed/>
                  <p:pic>
                    <p:nvPicPr>
                      <p:cNvPr id="293946" name="Object 58">
                        <a:extLst>
                          <a:ext uri="{FF2B5EF4-FFF2-40B4-BE49-F238E27FC236}">
                            <a16:creationId xmlns:a16="http://schemas.microsoft.com/office/drawing/2014/main" id="{951AC669-0254-44EC-A3F8-594E82F77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2667000"/>
                        <a:ext cx="8778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7" name="Object 59">
            <a:extLst>
              <a:ext uri="{FF2B5EF4-FFF2-40B4-BE49-F238E27FC236}">
                <a16:creationId xmlns:a16="http://schemas.microsoft.com/office/drawing/2014/main" id="{55B29ACC-5F13-4B5C-BE07-5213EC112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267200"/>
          <a:ext cx="1143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588" imgH="171450" progId="Equation.3">
                  <p:embed/>
                </p:oleObj>
              </mc:Choice>
              <mc:Fallback>
                <p:oleObj name="Equation" r:id="rId5" imgW="266588" imgH="171450" progId="Equation.3">
                  <p:embed/>
                  <p:pic>
                    <p:nvPicPr>
                      <p:cNvPr id="293947" name="Object 59">
                        <a:extLst>
                          <a:ext uri="{FF2B5EF4-FFF2-40B4-BE49-F238E27FC236}">
                            <a16:creationId xmlns:a16="http://schemas.microsoft.com/office/drawing/2014/main" id="{55B29ACC-5F13-4B5C-BE07-5213EC112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267200"/>
                        <a:ext cx="1143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8" name="Object 60">
            <a:extLst>
              <a:ext uri="{FF2B5EF4-FFF2-40B4-BE49-F238E27FC236}">
                <a16:creationId xmlns:a16="http://schemas.microsoft.com/office/drawing/2014/main" id="{B56C0805-60D1-4507-813D-9B7B81E49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524000"/>
          <a:ext cx="102393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8" imgH="133462" progId="Equation.3">
                  <p:embed/>
                </p:oleObj>
              </mc:Choice>
              <mc:Fallback>
                <p:oleObj name="Equation" r:id="rId7" imgW="152288" imgH="133462" progId="Equation.3">
                  <p:embed/>
                  <p:pic>
                    <p:nvPicPr>
                      <p:cNvPr id="293948" name="Object 60">
                        <a:extLst>
                          <a:ext uri="{FF2B5EF4-FFF2-40B4-BE49-F238E27FC236}">
                            <a16:creationId xmlns:a16="http://schemas.microsoft.com/office/drawing/2014/main" id="{B56C0805-60D1-4507-813D-9B7B81E49F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24000"/>
                        <a:ext cx="102393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49" name="Object 61">
            <a:extLst>
              <a:ext uri="{FF2B5EF4-FFF2-40B4-BE49-F238E27FC236}">
                <a16:creationId xmlns:a16="http://schemas.microsoft.com/office/drawing/2014/main" id="{D27245C1-1630-43E8-AE60-0BC45E4C7B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541463"/>
          <a:ext cx="1219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5750" imgH="171450" progId="Equation.3">
                  <p:embed/>
                </p:oleObj>
              </mc:Choice>
              <mc:Fallback>
                <p:oleObj name="Equation" r:id="rId9" imgW="285750" imgH="171450" progId="Equation.3">
                  <p:embed/>
                  <p:pic>
                    <p:nvPicPr>
                      <p:cNvPr id="293949" name="Object 61">
                        <a:extLst>
                          <a:ext uri="{FF2B5EF4-FFF2-40B4-BE49-F238E27FC236}">
                            <a16:creationId xmlns:a16="http://schemas.microsoft.com/office/drawing/2014/main" id="{D27245C1-1630-43E8-AE60-0BC45E4C7B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541463"/>
                        <a:ext cx="1219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>
            <a:extLst>
              <a:ext uri="{FF2B5EF4-FFF2-40B4-BE49-F238E27FC236}">
                <a16:creationId xmlns:a16="http://schemas.microsoft.com/office/drawing/2014/main" id="{27100B16-715E-4D20-A8FD-230D5AFBD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37955" name="Rectangle 3">
            <a:extLst>
              <a:ext uri="{FF2B5EF4-FFF2-40B4-BE49-F238E27FC236}">
                <a16:creationId xmlns:a16="http://schemas.microsoft.com/office/drawing/2014/main" id="{78CA766B-6F81-4F4A-9222-94B7F5672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60" y="1340768"/>
            <a:ext cx="8892480" cy="4818856"/>
          </a:xfrm>
        </p:spPr>
        <p:txBody>
          <a:bodyPr/>
          <a:lstStyle/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例：</a:t>
            </a:r>
            <a:r>
              <a:rPr lang="zh-CN" altLang="en-US" dirty="0">
                <a:solidFill>
                  <a:schemeClr val="tx1"/>
                </a:solidFill>
              </a:rPr>
              <a:t>某地有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个景点，若每个景点均有两条道路与其它景点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不同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chemeClr val="tx1"/>
                </a:solidFill>
              </a:rPr>
              <a:t>相通，问是否可经过每个景点恰好一次游完这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个景点？</a:t>
            </a:r>
            <a:endParaRPr lang="en-US" altLang="zh-CN" dirty="0">
              <a:solidFill>
                <a:schemeClr val="tx1"/>
              </a:solidFill>
            </a:endParaRPr>
          </a:p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解：</a:t>
            </a:r>
            <a:r>
              <a:rPr lang="zh-CN" altLang="en-US" dirty="0">
                <a:solidFill>
                  <a:schemeClr val="tx1"/>
                </a:solidFill>
              </a:rPr>
              <a:t>设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个景点分别为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5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作无向简单图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tx1"/>
                </a:solidFill>
              </a:rPr>
              <a:t>＝&lt;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&gt;，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其中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＝{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5</a:t>
            </a:r>
            <a:r>
              <a:rPr lang="en-US" altLang="zh-CN" dirty="0">
                <a:solidFill>
                  <a:schemeClr val="tx1"/>
                </a:solidFill>
              </a:rPr>
              <a:t>}，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若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/>
              <a:t>之间有道路相通</a:t>
            </a:r>
            <a:r>
              <a:rPr lang="zh-CN" altLang="en-US" dirty="0">
                <a:solidFill>
                  <a:schemeClr val="tx1"/>
                </a:solidFill>
              </a:rPr>
              <a:t>，就在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之间连无向边(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由此组成边集合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则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阶无向简单图，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anose="05050102010706020507" pitchFamily="18" charset="2"/>
              </a:rPr>
              <a:t>	</a:t>
            </a:r>
            <a:r>
              <a:rPr lang="en-US" altLang="zh-CN" dirty="0">
                <a:solidFill>
                  <a:srgbClr val="7030A0"/>
                </a:solidFill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∈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 err="1">
                <a:solidFill>
                  <a:srgbClr val="7030A0"/>
                </a:solidFill>
              </a:rPr>
              <a:t>，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为与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7030A0"/>
                </a:solidFill>
              </a:rPr>
              <a:t>有道路相通的景点数。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由已知条件可知，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均有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)+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chemeClr val="tx1"/>
                </a:solidFill>
              </a:rPr>
              <a:t>4。</a:t>
            </a:r>
          </a:p>
          <a:p>
            <a:pPr>
              <a:spcBef>
                <a:spcPct val="25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zh-CN" altLang="en-US" dirty="0"/>
              <a:t>故：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/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dirty="0"/>
              <a:t>)+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/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5-1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</a:t>
            </a:r>
            <a:r>
              <a:rPr lang="zh-CN" altLang="en-US" dirty="0">
                <a:solidFill>
                  <a:srgbClr val="00B050"/>
                </a:solidFill>
              </a:rPr>
              <a:t>定理15.7</a:t>
            </a:r>
            <a:r>
              <a:rPr lang="zh-CN" altLang="en-US" dirty="0">
                <a:solidFill>
                  <a:schemeClr val="tx1"/>
                </a:solidFill>
              </a:rPr>
              <a:t>可知，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中存在</a:t>
            </a:r>
            <a:r>
              <a:rPr lang="zh-CN" altLang="en-US" dirty="0">
                <a:solidFill>
                  <a:srgbClr val="C00000"/>
                </a:solidFill>
              </a:rPr>
              <a:t>哈密顿通路</a:t>
            </a:r>
            <a:r>
              <a:rPr lang="zh-CN" altLang="en-US" dirty="0">
                <a:solidFill>
                  <a:schemeClr val="tx1"/>
                </a:solidFill>
              </a:rPr>
              <a:t>，本题有解。</a:t>
            </a:r>
          </a:p>
        </p:txBody>
      </p:sp>
    </p:spTree>
    <p:extLst>
      <p:ext uri="{BB962C8B-B14F-4D97-AF65-F5344CB8AC3E}">
        <p14:creationId xmlns:p14="http://schemas.microsoft.com/office/powerpoint/2010/main" val="3851892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>
            <a:extLst>
              <a:ext uri="{FF2B5EF4-FFF2-40B4-BE49-F238E27FC236}">
                <a16:creationId xmlns:a16="http://schemas.microsoft.com/office/drawing/2014/main" id="{27100B16-715E-4D20-A8FD-230D5AFBD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7955" name="Rectangle 3">
            <a:extLst>
              <a:ext uri="{FF2B5EF4-FFF2-40B4-BE49-F238E27FC236}">
                <a16:creationId xmlns:a16="http://schemas.microsoft.com/office/drawing/2014/main" id="{78CA766B-6F81-4F4A-9222-94B7F5672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1886" y="1124744"/>
            <a:ext cx="9144000" cy="5322912"/>
          </a:xfrm>
        </p:spPr>
        <p:txBody>
          <a:bodyPr/>
          <a:lstStyle/>
          <a:p>
            <a:pPr algn="just"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例：</a:t>
            </a:r>
            <a:r>
              <a:rPr lang="zh-CN" altLang="en-US" dirty="0">
                <a:solidFill>
                  <a:schemeClr val="tx1"/>
                </a:solidFill>
              </a:rPr>
              <a:t>在某次国际会议的预备会议中，共有8人参加，他们来自不同的国家。已知他们中</a:t>
            </a:r>
            <a:r>
              <a:rPr lang="zh-CN" altLang="en-US" dirty="0">
                <a:solidFill>
                  <a:srgbClr val="0066FF"/>
                </a:solidFill>
              </a:rPr>
              <a:t>任何两个无共同语言的人中的每一个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zh-CN" altLang="en-US" dirty="0">
                <a:solidFill>
                  <a:srgbClr val="0066FF"/>
                </a:solidFill>
              </a:rPr>
              <a:t>其余有共同语言的人数</a:t>
            </a:r>
            <a:r>
              <a:rPr lang="zh-CN" altLang="en-US" dirty="0">
                <a:solidFill>
                  <a:schemeClr val="tx1"/>
                </a:solidFill>
              </a:rPr>
              <a:t>之和大于或等于8，问能否将这8个人排在圆桌旁，使其任何人都能与两边的人交谈。 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解：</a:t>
            </a:r>
            <a:r>
              <a:rPr lang="zh-CN" altLang="en-US" dirty="0">
                <a:solidFill>
                  <a:schemeClr val="tx1"/>
                </a:solidFill>
              </a:rPr>
              <a:t>设8个人分别为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8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作无向简单图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chemeClr val="tx1"/>
                </a:solidFill>
              </a:rPr>
              <a:t>＝&lt;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&gt;，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其中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＝{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  <a:latin typeface=""/>
              </a:rPr>
              <a:t>…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chemeClr val="tx1"/>
                </a:solidFill>
              </a:rPr>
              <a:t>8</a:t>
            </a:r>
            <a:r>
              <a:rPr lang="en-US" altLang="zh-CN" dirty="0">
                <a:solidFill>
                  <a:schemeClr val="tx1"/>
                </a:solidFill>
              </a:rPr>
              <a:t>}，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≠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若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有共同语言，就在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之间连无向边(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由此组成边集合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则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为8阶无向简单图，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anose="05050102010706020507" pitchFamily="18" charset="2"/>
              </a:rPr>
              <a:t>	</a:t>
            </a:r>
            <a:r>
              <a:rPr lang="en-US" altLang="zh-CN" dirty="0">
                <a:solidFill>
                  <a:srgbClr val="7030A0"/>
                </a:solidFill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∈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 err="1">
                <a:solidFill>
                  <a:srgbClr val="7030A0"/>
                </a:solidFill>
              </a:rPr>
              <a:t>，</a:t>
            </a:r>
            <a:r>
              <a:rPr lang="en-US" altLang="zh-CN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为与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7030A0"/>
                </a:solidFill>
              </a:rPr>
              <a:t>有共同语言的人数。</a:t>
            </a:r>
          </a:p>
          <a:p>
            <a:pPr>
              <a:spcBef>
                <a:spcPct val="25000"/>
              </a:spcBef>
            </a:pPr>
            <a:r>
              <a:rPr lang="zh-CN" altLang="en-US" dirty="0">
                <a:solidFill>
                  <a:schemeClr val="tx1"/>
                </a:solidFill>
              </a:rPr>
              <a:t>	由已知条件可知，</a:t>
            </a:r>
            <a:r>
              <a:rPr lang="en-US" altLang="zh-CN" dirty="0"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chemeClr val="tx1"/>
                </a:solidFill>
              </a:rPr>
              <a:t>,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 err="1">
                <a:solidFill>
                  <a:schemeClr val="tx1"/>
                </a:solidFill>
              </a:rPr>
              <a:t>∈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/>
              <a:t>≠</a:t>
            </a:r>
            <a:r>
              <a:rPr lang="en-US" altLang="zh-CN" i="1" dirty="0" err="1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且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 err="1"/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</a:t>
            </a:r>
            <a:r>
              <a:rPr lang="en-US" altLang="zh-CN" i="1" dirty="0">
                <a:latin typeface="Times New Roman" panose="02020603050405020304" pitchFamily="18" charset="0"/>
              </a:rPr>
              <a:t>E </a:t>
            </a:r>
            <a:r>
              <a:rPr lang="en-US" altLang="zh-CN" dirty="0"/>
              <a:t>，</a:t>
            </a:r>
          </a:p>
          <a:p>
            <a:pPr>
              <a:spcBef>
                <a:spcPct val="25000"/>
              </a:spcBef>
            </a:pPr>
            <a:r>
              <a:rPr lang="en-US" altLang="zh-CN" dirty="0">
                <a:solidFill>
                  <a:schemeClr val="tx1"/>
                </a:solidFill>
              </a:rPr>
              <a:t>                                       </a:t>
            </a:r>
            <a:r>
              <a:rPr lang="zh-CN" altLang="en-US" dirty="0">
                <a:solidFill>
                  <a:schemeClr val="tx1"/>
                </a:solidFill>
              </a:rPr>
              <a:t>均有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)+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</a:rPr>
              <a:t>)≥8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由</a:t>
            </a:r>
            <a:r>
              <a:rPr lang="zh-CN" altLang="en-US" dirty="0">
                <a:solidFill>
                  <a:srgbClr val="00B050"/>
                </a:solidFill>
              </a:rPr>
              <a:t>定理15.7的推论</a:t>
            </a:r>
            <a:r>
              <a:rPr lang="zh-CN" altLang="en-US" dirty="0">
                <a:solidFill>
                  <a:schemeClr val="tx1"/>
                </a:solidFill>
              </a:rPr>
              <a:t>可知，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chemeClr val="tx1"/>
                </a:solidFill>
              </a:rPr>
              <a:t>中存在哈密顿回路，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</a:rPr>
              <a:t>	按照</a:t>
            </a:r>
            <a:r>
              <a:rPr lang="zh-CN" altLang="en-US" dirty="0">
                <a:solidFill>
                  <a:srgbClr val="C00000"/>
                </a:solidFill>
              </a:rPr>
              <a:t>一条哈密顿回路</a:t>
            </a:r>
            <a:r>
              <a:rPr lang="zh-CN" altLang="en-US" dirty="0">
                <a:solidFill>
                  <a:schemeClr val="tx1"/>
                </a:solidFill>
              </a:rPr>
              <a:t>的顺序安排座次即可。</a:t>
            </a:r>
          </a:p>
          <a:p>
            <a:pPr>
              <a:spcBef>
                <a:spcPct val="25000"/>
              </a:spcBef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7957" name="Rectangle 5">
            <a:extLst>
              <a:ext uri="{FF2B5EF4-FFF2-40B4-BE49-F238E27FC236}">
                <a16:creationId xmlns:a16="http://schemas.microsoft.com/office/drawing/2014/main" id="{F939F9A2-5F29-45FE-ACDE-A8A078BD6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668" y="2492896"/>
            <a:ext cx="923330" cy="4176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ED67D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kumimoji="0"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哈密顿图是能将图中所有顶点都能安排在某个圈上的图 </a:t>
            </a:r>
          </a:p>
        </p:txBody>
      </p:sp>
    </p:spTree>
    <p:extLst>
      <p:ext uri="{BB962C8B-B14F-4D97-AF65-F5344CB8AC3E}">
        <p14:creationId xmlns:p14="http://schemas.microsoft.com/office/powerpoint/2010/main" val="16703199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58CBA5-201B-434B-BEBA-7E839C69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0FDD0-F33E-4E56-B07B-C953F2A3F035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AC85090-57BF-48C4-8F26-7C1ED8C04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23951"/>
            <a:ext cx="8496944" cy="1368945"/>
          </a:xfrm>
        </p:spPr>
        <p:txBody>
          <a:bodyPr/>
          <a:lstStyle/>
          <a:p>
            <a:r>
              <a:rPr lang="zh-CN" altLang="en-US" sz="1800" dirty="0">
                <a:solidFill>
                  <a:srgbClr val="A50021"/>
                </a:solidFill>
              </a:rPr>
              <a:t>例：</a:t>
            </a:r>
            <a:r>
              <a:rPr lang="zh-CN" altLang="en-US" sz="1800" dirty="0"/>
              <a:t>一个班级的学生共计选修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D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、</a:t>
            </a:r>
            <a:r>
              <a:rPr lang="en-US" altLang="zh-CN" sz="1800" dirty="0"/>
              <a:t>F</a:t>
            </a:r>
            <a:r>
              <a:rPr lang="zh-CN" altLang="en-US" sz="1800" dirty="0"/>
              <a:t>六门课程，其中一部分人同时选修</a:t>
            </a:r>
            <a:r>
              <a:rPr lang="en-US" altLang="zh-CN" sz="1800" dirty="0"/>
              <a:t>D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A</a:t>
            </a:r>
            <a:r>
              <a:rPr lang="zh-CN" altLang="en-US" sz="1800" dirty="0"/>
              <a:t>，一部分人同时选修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、</a:t>
            </a:r>
            <a:r>
              <a:rPr lang="en-US" altLang="zh-CN" sz="1800" dirty="0"/>
              <a:t>F</a:t>
            </a:r>
            <a:r>
              <a:rPr lang="zh-CN" altLang="en-US" sz="1800" dirty="0"/>
              <a:t>，一部分人同时选修</a:t>
            </a:r>
            <a:r>
              <a:rPr lang="en-US" altLang="zh-CN" sz="1800" dirty="0"/>
              <a:t>B</a:t>
            </a:r>
            <a:r>
              <a:rPr lang="zh-CN" altLang="en-US" sz="1800" dirty="0"/>
              <a:t>、</a:t>
            </a:r>
            <a:r>
              <a:rPr lang="en-US" altLang="zh-CN" sz="1800" dirty="0"/>
              <a:t>E</a:t>
            </a:r>
            <a:r>
              <a:rPr lang="zh-CN" altLang="en-US" sz="1800" dirty="0"/>
              <a:t>，还有一部分人同时选修</a:t>
            </a:r>
            <a:r>
              <a:rPr lang="en-US" altLang="zh-CN" sz="1800" dirty="0"/>
              <a:t>A</a:t>
            </a:r>
            <a:r>
              <a:rPr lang="zh-CN" altLang="en-US" sz="1800" dirty="0"/>
              <a:t>、</a:t>
            </a:r>
            <a:r>
              <a:rPr lang="en-US" altLang="zh-CN" sz="1800" dirty="0"/>
              <a:t>B</a:t>
            </a:r>
            <a:r>
              <a:rPr lang="zh-CN" altLang="en-US" sz="1800" dirty="0"/>
              <a:t>，期终考试要求每天考一门课，六天内考完，为了减轻学生负担，要求每人都不会连续参加考试，试设计一个考试日程表。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3E71A9-DB80-4254-AEBE-588CDBB3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应用实例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2F24E6-9C24-4AE3-97D7-B28548B3A743}"/>
              </a:ext>
            </a:extLst>
          </p:cNvPr>
          <p:cNvSpPr txBox="1"/>
          <p:nvPr/>
        </p:nvSpPr>
        <p:spPr>
          <a:xfrm>
            <a:off x="251520" y="2338819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A50021"/>
                </a:solidFill>
                <a:latin typeface="+mn-ea"/>
                <a:ea typeface="+mn-ea"/>
              </a:rPr>
              <a:t>解：</a:t>
            </a:r>
            <a:r>
              <a:rPr lang="zh-CN" altLang="en-US" sz="1800" b="1" dirty="0">
                <a:latin typeface="+mn-ea"/>
                <a:ea typeface="+mn-ea"/>
              </a:rPr>
              <a:t>以每门课程为一个顶点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共同被选修的课程之间用边相连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来构造一个图（左图）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</a:p>
          <a:p>
            <a:r>
              <a:rPr lang="zh-CN" altLang="en-US" sz="1800" b="1" dirty="0">
                <a:latin typeface="+mn-ea"/>
                <a:ea typeface="+mn-ea"/>
              </a:rPr>
              <a:t>    按题意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相邻顶点对应课程不能连续考试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不相邻顶点对应课程允许连续考试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</a:p>
          <a:p>
            <a:r>
              <a:rPr lang="zh-CN" altLang="en-US" sz="1800" b="1" dirty="0">
                <a:latin typeface="+mn-ea"/>
                <a:ea typeface="+mn-ea"/>
              </a:rPr>
              <a:t>    因此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作左图的补图（</a:t>
            </a:r>
            <a:r>
              <a:rPr lang="zh-CN" altLang="en-US" sz="1800" b="1" dirty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latin typeface="+mn-ea"/>
                <a:ea typeface="+mn-ea"/>
              </a:rPr>
              <a:t>问题是在补图中寻找</a:t>
            </a:r>
            <a:r>
              <a:rPr lang="zh-CN" altLang="en-US" sz="1800" b="1" dirty="0">
                <a:solidFill>
                  <a:srgbClr val="C00000"/>
                </a:solidFill>
                <a:latin typeface="+mn-ea"/>
                <a:ea typeface="+mn-ea"/>
              </a:rPr>
              <a:t>一条哈密顿通路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054199-129A-49A7-8D2C-3A1C917B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9" y="3606601"/>
            <a:ext cx="3528392" cy="2638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CAE152-C90D-4591-ABE9-6E401805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93" y="3517139"/>
            <a:ext cx="3582367" cy="26915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BBA43B3-E3F4-4FAA-A8B6-2BF5A9254A23}"/>
              </a:ext>
            </a:extLst>
          </p:cNvPr>
          <p:cNvSpPr txBox="1"/>
          <p:nvPr/>
        </p:nvSpPr>
        <p:spPr>
          <a:xfrm>
            <a:off x="4788646" y="5976532"/>
            <a:ext cx="3455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如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CEAFDB,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就是一个符合要求的考试日程表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CB57-5A64-4274-A535-A3C61D25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260350"/>
            <a:ext cx="6409333" cy="432346"/>
          </a:xfr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15.8 &amp;</a:t>
            </a:r>
            <a:r>
              <a:rPr lang="zh-CN" altLang="en-US" dirty="0"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15.9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AA969-AD66-4246-A75B-F7632CA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FC96F84-F85F-44FD-B209-A2D5FE1A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1412776"/>
            <a:ext cx="7539038" cy="127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rPr>
              <a:t>15.8</a:t>
            </a:r>
            <a:r>
              <a:rPr lang="en-US" altLang="zh-CN" b="1" dirty="0">
                <a:latin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</a:rPr>
              <a:t>设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v</a:t>
            </a:r>
            <a:r>
              <a:rPr lang="zh-CN" altLang="en-US" b="1" dirty="0">
                <a:latin typeface="Times New Roman" panose="02020603050405020304" pitchFamily="18" charset="0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</a:rPr>
              <a:t>阶无向简单图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</a:rPr>
              <a:t>中两个不相邻的顶点，且 </a:t>
            </a:r>
            <a:r>
              <a:rPr lang="en-US" altLang="zh-CN" b="1" i="1" dirty="0"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dirty="0">
                <a:latin typeface="Times New Roman" panose="02020603050405020304" pitchFamily="18" charset="0"/>
              </a:rPr>
              <a:t>)+</a:t>
            </a:r>
            <a:r>
              <a:rPr lang="en-US" altLang="zh-CN" b="1" i="1" dirty="0">
                <a:latin typeface="Times New Roman" panose="02020603050405020304" pitchFamily="18" charset="0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b="1" i="1" dirty="0">
                <a:latin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</a:rPr>
              <a:t>，则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</a:rPr>
              <a:t>为哈密顿图当且仅当 </a:t>
            </a:r>
            <a:r>
              <a:rPr lang="en-US" altLang="zh-CN" b="1" i="1" dirty="0">
                <a:latin typeface="Times New Roman" panose="02020603050405020304" pitchFamily="18" charset="0"/>
              </a:rPr>
              <a:t>G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</a:rPr>
              <a:t>为哈密顿图</a:t>
            </a:r>
            <a:r>
              <a:rPr lang="en-US" altLang="zh-CN" b="1" dirty="0">
                <a:latin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（ 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b="1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是加的新边 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9BCD9F4-5101-4158-B14F-AF7C33EA4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47053"/>
            <a:ext cx="8229600" cy="58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15.9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）阶竞赛图，则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中具有哈密顿通路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rgbClr val="0066FF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05357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2B071-F0BE-452D-B363-E32F9B56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15.2 </a:t>
            </a:r>
            <a:r>
              <a:rPr lang="zh-CN" altLang="en-US" dirty="0"/>
              <a:t>哈密顿图（回顾）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0A24D-7C62-44EF-B6BC-7D6E5298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30D49-A768-49EF-A7BD-1B108DB9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9" y="1124743"/>
            <a:ext cx="8189812" cy="55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1461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</a:t>
            </a:r>
          </a:p>
        </p:txBody>
      </p:sp>
      <p:sp>
        <p:nvSpPr>
          <p:cNvPr id="268299" name="Rectangle 11">
            <a:extLst>
              <a:ext uri="{FF2B5EF4-FFF2-40B4-BE49-F238E27FC236}">
                <a16:creationId xmlns:a16="http://schemas.microsoft.com/office/drawing/2014/main" id="{BC656AD2-B3D8-400E-830C-595CA0D12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29600" cy="4525962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15.1 </a:t>
            </a:r>
            <a:r>
              <a:rPr lang="zh-CN" altLang="en-US" dirty="0"/>
              <a:t>欧拉图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15.2 </a:t>
            </a:r>
            <a:r>
              <a:rPr lang="zh-CN" altLang="en-US" dirty="0"/>
              <a:t>哈密顿图</a:t>
            </a:r>
          </a:p>
          <a:p>
            <a:pPr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en-US" altLang="zh-CN" strike="sngStrike" dirty="0">
                <a:solidFill>
                  <a:srgbClr val="FF0000"/>
                </a:solidFill>
              </a:rPr>
              <a:t>15.3 </a:t>
            </a:r>
            <a:r>
              <a:rPr lang="zh-CN" altLang="en-US" strike="sngStrike" dirty="0">
                <a:solidFill>
                  <a:srgbClr val="FF0000"/>
                </a:solidFill>
              </a:rPr>
              <a:t>最短路问题与货郎担问题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3625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9550777-8B04-4767-A242-6605FA6D8D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grpSp>
        <p:nvGrpSpPr>
          <p:cNvPr id="271363" name="Group 3">
            <a:extLst>
              <a:ext uri="{FF2B5EF4-FFF2-40B4-BE49-F238E27FC236}">
                <a16:creationId xmlns:a16="http://schemas.microsoft.com/office/drawing/2014/main" id="{381F6D9C-8DA7-4396-B722-B5CF6793E9F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286000"/>
            <a:ext cx="2514600" cy="3124200"/>
            <a:chOff x="3456" y="1440"/>
            <a:chExt cx="1584" cy="1968"/>
          </a:xfrm>
        </p:grpSpPr>
        <p:grpSp>
          <p:nvGrpSpPr>
            <p:cNvPr id="68637" name="Group 4">
              <a:extLst>
                <a:ext uri="{FF2B5EF4-FFF2-40B4-BE49-F238E27FC236}">
                  <a16:creationId xmlns:a16="http://schemas.microsoft.com/office/drawing/2014/main" id="{95F16A49-49C7-40F3-BD47-4B8A7EC19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440"/>
              <a:ext cx="1584" cy="1968"/>
              <a:chOff x="3312" y="1440"/>
              <a:chExt cx="1584" cy="1968"/>
            </a:xfrm>
          </p:grpSpPr>
          <p:sp>
            <p:nvSpPr>
              <p:cNvPr id="68639" name="Rectangle 5">
                <a:extLst>
                  <a:ext uri="{FF2B5EF4-FFF2-40B4-BE49-F238E27FC236}">
                    <a16:creationId xmlns:a16="http://schemas.microsoft.com/office/drawing/2014/main" id="{A09783D8-541E-46A5-A531-D13891D04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1488" cy="1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0" name="Oval 6">
                <a:extLst>
                  <a:ext uri="{FF2B5EF4-FFF2-40B4-BE49-F238E27FC236}">
                    <a16:creationId xmlns:a16="http://schemas.microsoft.com/office/drawing/2014/main" id="{EB1DAD9C-266D-4667-9193-4E350FDD9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1" name="Oval 7">
                <a:extLst>
                  <a:ext uri="{FF2B5EF4-FFF2-40B4-BE49-F238E27FC236}">
                    <a16:creationId xmlns:a16="http://schemas.microsoft.com/office/drawing/2014/main" id="{8320ACC4-B618-431D-A93A-9D522F577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44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2" name="Oval 8">
                <a:extLst>
                  <a:ext uri="{FF2B5EF4-FFF2-40B4-BE49-F238E27FC236}">
                    <a16:creationId xmlns:a16="http://schemas.microsoft.com/office/drawing/2014/main" id="{0FEE9CD6-0BE4-4D53-82BA-73556125F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43" name="Oval 9">
                <a:extLst>
                  <a:ext uri="{FF2B5EF4-FFF2-40B4-BE49-F238E27FC236}">
                    <a16:creationId xmlns:a16="http://schemas.microsoft.com/office/drawing/2014/main" id="{CF349F3E-297D-4913-8B42-159F8DA12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38" name="Object 10">
              <a:extLst>
                <a:ext uri="{FF2B5EF4-FFF2-40B4-BE49-F238E27FC236}">
                  <a16:creationId xmlns:a16="http://schemas.microsoft.com/office/drawing/2014/main" id="{873F5067-D645-44EA-8D21-A20079FD08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2976"/>
            <a:ext cx="36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71450" imgH="142875" progId="Equation.3">
                    <p:embed/>
                  </p:oleObj>
                </mc:Choice>
                <mc:Fallback>
                  <p:oleObj name="公式" r:id="rId3" imgW="171450" imgH="142875" progId="Equation.3">
                    <p:embed/>
                    <p:pic>
                      <p:nvPicPr>
                        <p:cNvPr id="68638" name="Object 10">
                          <a:extLst>
                            <a:ext uri="{FF2B5EF4-FFF2-40B4-BE49-F238E27FC236}">
                              <a16:creationId xmlns:a16="http://schemas.microsoft.com/office/drawing/2014/main" id="{873F5067-D645-44EA-8D21-A20079FD08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976"/>
                          <a:ext cx="36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1371" name="Group 11">
            <a:extLst>
              <a:ext uri="{FF2B5EF4-FFF2-40B4-BE49-F238E27FC236}">
                <a16:creationId xmlns:a16="http://schemas.microsoft.com/office/drawing/2014/main" id="{8E65B961-579B-4ECD-B8B7-881E46FC348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621715"/>
            <a:ext cx="2615952" cy="2274616"/>
            <a:chOff x="2544" y="2016"/>
            <a:chExt cx="1968" cy="1728"/>
          </a:xfrm>
        </p:grpSpPr>
        <p:grpSp>
          <p:nvGrpSpPr>
            <p:cNvPr id="68625" name="Group 12">
              <a:extLst>
                <a:ext uri="{FF2B5EF4-FFF2-40B4-BE49-F238E27FC236}">
                  <a16:creationId xmlns:a16="http://schemas.microsoft.com/office/drawing/2014/main" id="{E0EAD4F8-5DD7-45CA-8132-BB501C5B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016"/>
              <a:ext cx="1968" cy="1728"/>
              <a:chOff x="816" y="2304"/>
              <a:chExt cx="1968" cy="1728"/>
            </a:xfrm>
          </p:grpSpPr>
          <p:sp>
            <p:nvSpPr>
              <p:cNvPr id="68627" name="Rectangle 13">
                <a:extLst>
                  <a:ext uri="{FF2B5EF4-FFF2-40B4-BE49-F238E27FC236}">
                    <a16:creationId xmlns:a16="http://schemas.microsoft.com/office/drawing/2014/main" id="{85B151F8-F3F4-4401-BB44-54F1F02DD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736"/>
                <a:ext cx="1872" cy="8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8" name="Line 14">
                <a:extLst>
                  <a:ext uri="{FF2B5EF4-FFF2-40B4-BE49-F238E27FC236}">
                    <a16:creationId xmlns:a16="http://schemas.microsoft.com/office/drawing/2014/main" id="{8DF37C01-0DB0-4D6D-8F44-72F868BBE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2352"/>
                <a:ext cx="0" cy="16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9" name="Oval 15">
                <a:extLst>
                  <a:ext uri="{FF2B5EF4-FFF2-40B4-BE49-F238E27FC236}">
                    <a16:creationId xmlns:a16="http://schemas.microsoft.com/office/drawing/2014/main" id="{F5E4A0AF-EC3F-49D8-9DAF-99AEF098E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0" name="Oval 16">
                <a:extLst>
                  <a:ext uri="{FF2B5EF4-FFF2-40B4-BE49-F238E27FC236}">
                    <a16:creationId xmlns:a16="http://schemas.microsoft.com/office/drawing/2014/main" id="{5AF95EFD-3491-491D-97D5-095D46DA0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1" name="Oval 17">
                <a:extLst>
                  <a:ext uri="{FF2B5EF4-FFF2-40B4-BE49-F238E27FC236}">
                    <a16:creationId xmlns:a16="http://schemas.microsoft.com/office/drawing/2014/main" id="{BB15082A-F7BA-41C5-852A-04D52109A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2" name="Oval 18">
                <a:extLst>
                  <a:ext uri="{FF2B5EF4-FFF2-40B4-BE49-F238E27FC236}">
                    <a16:creationId xmlns:a16="http://schemas.microsoft.com/office/drawing/2014/main" id="{7A777376-363A-4030-B8A9-6E029AE6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3" name="Oval 19">
                <a:extLst>
                  <a:ext uri="{FF2B5EF4-FFF2-40B4-BE49-F238E27FC236}">
                    <a16:creationId xmlns:a16="http://schemas.microsoft.com/office/drawing/2014/main" id="{4DA6D2D1-C1DC-4EE7-943F-DCC6670DC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4" name="Oval 20">
                <a:extLst>
                  <a:ext uri="{FF2B5EF4-FFF2-40B4-BE49-F238E27FC236}">
                    <a16:creationId xmlns:a16="http://schemas.microsoft.com/office/drawing/2014/main" id="{1EA63FD6-0615-4E3F-8342-E83B715E3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5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5" name="Oval 21">
                <a:extLst>
                  <a:ext uri="{FF2B5EF4-FFF2-40B4-BE49-F238E27FC236}">
                    <a16:creationId xmlns:a16="http://schemas.microsoft.com/office/drawing/2014/main" id="{307A7408-7688-439B-8A6A-8EBDD2433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36" name="Oval 22">
                <a:extLst>
                  <a:ext uri="{FF2B5EF4-FFF2-40B4-BE49-F238E27FC236}">
                    <a16:creationId xmlns:a16="http://schemas.microsoft.com/office/drawing/2014/main" id="{278491C1-55FE-49E2-9033-7CA2FCC22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93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26" name="Object 23">
              <a:extLst>
                <a:ext uri="{FF2B5EF4-FFF2-40B4-BE49-F238E27FC236}">
                  <a16:creationId xmlns:a16="http://schemas.microsoft.com/office/drawing/2014/main" id="{1AC54762-4371-46B8-A033-06AF45EECC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880"/>
            <a:ext cx="36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71450" imgH="142875" progId="Equation.3">
                    <p:embed/>
                  </p:oleObj>
                </mc:Choice>
                <mc:Fallback>
                  <p:oleObj name="公式" r:id="rId5" imgW="171450" imgH="142875" progId="Equation.3">
                    <p:embed/>
                    <p:pic>
                      <p:nvPicPr>
                        <p:cNvPr id="68626" name="Object 23">
                          <a:extLst>
                            <a:ext uri="{FF2B5EF4-FFF2-40B4-BE49-F238E27FC236}">
                              <a16:creationId xmlns:a16="http://schemas.microsoft.com/office/drawing/2014/main" id="{1AC54762-4371-46B8-A033-06AF45EECC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880"/>
                          <a:ext cx="36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1384" name="Group 24">
            <a:extLst>
              <a:ext uri="{FF2B5EF4-FFF2-40B4-BE49-F238E27FC236}">
                <a16:creationId xmlns:a16="http://schemas.microsoft.com/office/drawing/2014/main" id="{27F0FA65-70CE-44E8-A887-8176125034B1}"/>
              </a:ext>
            </a:extLst>
          </p:cNvPr>
          <p:cNvGrpSpPr>
            <a:grpSpLocks/>
          </p:cNvGrpSpPr>
          <p:nvPr/>
        </p:nvGrpSpPr>
        <p:grpSpPr bwMode="auto">
          <a:xfrm>
            <a:off x="4715192" y="3962904"/>
            <a:ext cx="2698170" cy="1635998"/>
            <a:chOff x="864" y="864"/>
            <a:chExt cx="1872" cy="1008"/>
          </a:xfrm>
        </p:grpSpPr>
        <p:grpSp>
          <p:nvGrpSpPr>
            <p:cNvPr id="68616" name="Group 25">
              <a:extLst>
                <a:ext uri="{FF2B5EF4-FFF2-40B4-BE49-F238E27FC236}">
                  <a16:creationId xmlns:a16="http://schemas.microsoft.com/office/drawing/2014/main" id="{B0B15032-2453-4460-8DD9-6291CDC0B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864"/>
              <a:ext cx="1872" cy="1008"/>
              <a:chOff x="864" y="864"/>
              <a:chExt cx="1872" cy="1008"/>
            </a:xfrm>
          </p:grpSpPr>
          <p:sp>
            <p:nvSpPr>
              <p:cNvPr id="68618" name="Rectangle 26">
                <a:extLst>
                  <a:ext uri="{FF2B5EF4-FFF2-40B4-BE49-F238E27FC236}">
                    <a16:creationId xmlns:a16="http://schemas.microsoft.com/office/drawing/2014/main" id="{A42C1469-E8B9-4574-A10A-215E89AD0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12"/>
                <a:ext cx="1776" cy="9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19" name="Line 27">
                <a:extLst>
                  <a:ext uri="{FF2B5EF4-FFF2-40B4-BE49-F238E27FC236}">
                    <a16:creationId xmlns:a16="http://schemas.microsoft.com/office/drawing/2014/main" id="{21558B0B-F495-4547-B310-0A846A4ED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1776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0" name="Line 28">
                <a:extLst>
                  <a:ext uri="{FF2B5EF4-FFF2-40B4-BE49-F238E27FC236}">
                    <a16:creationId xmlns:a16="http://schemas.microsoft.com/office/drawing/2014/main" id="{608D4D51-E538-40BB-B7D5-09BA81E37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2" y="912"/>
                <a:ext cx="1776" cy="9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1" name="Oval 29">
                <a:extLst>
                  <a:ext uri="{FF2B5EF4-FFF2-40B4-BE49-F238E27FC236}">
                    <a16:creationId xmlns:a16="http://schemas.microsoft.com/office/drawing/2014/main" id="{0599E556-AFF2-49FE-BD97-CA9FBCC4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8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2" name="Oval 30">
                <a:extLst>
                  <a:ext uri="{FF2B5EF4-FFF2-40B4-BE49-F238E27FC236}">
                    <a16:creationId xmlns:a16="http://schemas.microsoft.com/office/drawing/2014/main" id="{BF757C7A-48B7-490B-8D4D-A95CCE7AE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86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3" name="Oval 31">
                <a:extLst>
                  <a:ext uri="{FF2B5EF4-FFF2-40B4-BE49-F238E27FC236}">
                    <a16:creationId xmlns:a16="http://schemas.microsoft.com/office/drawing/2014/main" id="{D001E78C-8B7E-40FE-8DCD-5A2BC26A6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624" name="Oval 32">
                <a:extLst>
                  <a:ext uri="{FF2B5EF4-FFF2-40B4-BE49-F238E27FC236}">
                    <a16:creationId xmlns:a16="http://schemas.microsoft.com/office/drawing/2014/main" id="{991A6138-9435-419D-9F73-37A19F999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77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68617" name="Object 33">
              <a:extLst>
                <a:ext uri="{FF2B5EF4-FFF2-40B4-BE49-F238E27FC236}">
                  <a16:creationId xmlns:a16="http://schemas.microsoft.com/office/drawing/2014/main" id="{F35ACD60-E118-47F0-91D2-2C7115CCE9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1488"/>
            <a:ext cx="33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62037" imgH="142875" progId="Equation.3">
                    <p:embed/>
                  </p:oleObj>
                </mc:Choice>
                <mc:Fallback>
                  <p:oleObj name="公式" r:id="rId7" imgW="162037" imgH="142875" progId="Equation.3">
                    <p:embed/>
                    <p:pic>
                      <p:nvPicPr>
                        <p:cNvPr id="68617" name="Object 33">
                          <a:extLst>
                            <a:ext uri="{FF2B5EF4-FFF2-40B4-BE49-F238E27FC236}">
                              <a16:creationId xmlns:a16="http://schemas.microsoft.com/office/drawing/2014/main" id="{F35ACD60-E118-47F0-91D2-2C7115CCE9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488"/>
                          <a:ext cx="33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1394" name="Text Box 34">
            <a:extLst>
              <a:ext uri="{FF2B5EF4-FFF2-40B4-BE49-F238E27FC236}">
                <a16:creationId xmlns:a16="http://schemas.microsoft.com/office/drawing/2014/main" id="{0CDDF86B-932C-4C8B-85F9-EE02432E0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86400"/>
            <a:ext cx="1981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欧拉图</a:t>
            </a:r>
          </a:p>
        </p:txBody>
      </p:sp>
      <p:sp>
        <p:nvSpPr>
          <p:cNvPr id="271395" name="Text Box 35">
            <a:extLst>
              <a:ext uri="{FF2B5EF4-FFF2-40B4-BE49-F238E27FC236}">
                <a16:creationId xmlns:a16="http://schemas.microsoft.com/office/drawing/2014/main" id="{4FAC7F33-0541-4FDB-8766-FC33AA17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559" y="1645669"/>
            <a:ext cx="800219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kumimoji="1" lang="zh-CN" altLang="en-US" sz="4000" dirty="0">
                <a:latin typeface="Times New Roman" panose="02020603050405020304" pitchFamily="18" charset="0"/>
                <a:ea typeface="隶书" pitchFamily="49" charset="-122"/>
              </a:rPr>
              <a:t>半欧拉图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0CDDF86B-932C-4C8B-85F9-EE02432E0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809" y="5793095"/>
            <a:ext cx="3884240" cy="78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pattFill prst="ltDnDiag">
                  <a:fgClr>
                    <a:schemeClr val="bg1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ts val="2000"/>
              </a:lnSpc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既不是欧拉图</a:t>
            </a:r>
            <a:endParaRPr kumimoji="1" lang="en-US" altLang="zh-CN" dirty="0">
              <a:latin typeface="Times New Roman" panose="02020603050405020304" pitchFamily="18" charset="0"/>
              <a:ea typeface="隶书" pitchFamily="49" charset="-122"/>
            </a:endParaRPr>
          </a:p>
          <a:p>
            <a:pPr eaLnBrk="1" fontAlgn="t" hangingPunct="1">
              <a:lnSpc>
                <a:spcPts val="2000"/>
              </a:lnSpc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隶书" pitchFamily="49" charset="-122"/>
              </a:rPr>
              <a:t>也不是半欧拉图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F976165-5E58-47FC-8786-1694D5FE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40" y="1038028"/>
            <a:ext cx="8280920" cy="3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判断下面各图是否为欧拉图或半欧拉图？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94" grpId="0" autoUpdateAnimBg="0"/>
      <p:bldP spid="271395" grpId="0" autoUpdateAnimBg="0"/>
      <p:bldP spid="36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8B7B135E-83B5-478D-B1E7-F51411A5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ECA01-D75F-48F5-9037-596E281FD8CD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19498" name="Rectangle 10">
            <a:extLst>
              <a:ext uri="{FF2B5EF4-FFF2-40B4-BE49-F238E27FC236}">
                <a16:creationId xmlns:a16="http://schemas.microsoft.com/office/drawing/2014/main" id="{92371EC0-8561-42B5-B8B1-D4B906BE1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022855"/>
            <a:ext cx="8569325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2860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15.3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给定图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&lt;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为无向图或有向图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</a:t>
            </a:r>
          </a:p>
          <a:p>
            <a:pPr>
              <a:lnSpc>
                <a:spcPct val="120000"/>
              </a:lnSpc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为实数集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，对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中任意边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(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为有向图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时，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 &lt;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&gt;)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，称实数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en-US" altLang="zh-CN" b="1" i="1" baseline="-30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为边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上的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权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并将</a:t>
            </a:r>
            <a:r>
              <a:rPr lang="en-US" altLang="zh-CN" b="1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i="1" baseline="-30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标注在边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上，称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zh-CN" altLang="en-US" b="1" dirty="0">
                <a:solidFill>
                  <a:srgbClr val="A5002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带权图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此时常将带权图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记作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&gt;.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19500" name="Rectangle 12">
            <a:extLst>
              <a:ext uri="{FF2B5EF4-FFF2-40B4-BE49-F238E27FC236}">
                <a16:creationId xmlns:a16="http://schemas.microsoft.com/office/drawing/2014/main" id="{496A7FA6-8822-44FF-BF19-D6A4F5B8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88913"/>
            <a:ext cx="6696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</a:rPr>
              <a:t>15.3 </a:t>
            </a:r>
            <a:r>
              <a:rPr lang="zh-CN" altLang="en-US" sz="3200" b="1" dirty="0">
                <a:latin typeface="Times New Roman" panose="02020603050405020304" pitchFamily="18" charset="0"/>
              </a:rPr>
              <a:t>最短路问题</a:t>
            </a:r>
            <a:r>
              <a:rPr lang="zh-CN" altLang="en-US" sz="3200" b="1" dirty="0"/>
              <a:t>与货郎担问题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E0EED1A-7014-4185-8E03-387DDB8E5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" t="835" r="54221" b="59575"/>
          <a:stretch/>
        </p:blipFill>
        <p:spPr bwMode="auto">
          <a:xfrm>
            <a:off x="2590801" y="3461209"/>
            <a:ext cx="3168352" cy="31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4EF8E-5AFE-4E6F-AF56-5057E263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最短路问题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D5A850-7422-474A-9B54-A40BA8E1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28A-B777-4EF6-ABAC-2664919787DC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A4C9209-DC67-4FA3-A204-698FC652A542}"/>
              </a:ext>
            </a:extLst>
          </p:cNvPr>
          <p:cNvSpPr txBox="1">
            <a:spLocks noChangeArrowheads="1"/>
          </p:cNvSpPr>
          <p:nvPr/>
        </p:nvSpPr>
        <p:spPr>
          <a:xfrm>
            <a:off x="412509" y="1268760"/>
            <a:ext cx="8274291" cy="29809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69B3F1"/>
              </a:buClr>
              <a:buFont typeface="Wingdings" panose="05000000000000000000" pitchFamily="2" charset="2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200" kern="1200">
                <a:solidFill>
                  <a:schemeClr val="tx1"/>
                </a:solidFill>
                <a:latin typeface="+mn-lt"/>
                <a:ea typeface="华文中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</a:rPr>
              <a:t>设带权图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（无向图或有向图），其中每一条边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的权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为非负实数。 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，当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连通时（即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可达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），称从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长度最短的路径为从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最短路径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，称其长度为从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距离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，记作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约定：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1.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)=0 </a:t>
            </a:r>
          </a:p>
          <a:p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   2.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不连通时（即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不可达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），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) = +∞ 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6AA2AB-D27D-4562-B009-E86DE778F096}"/>
              </a:ext>
            </a:extLst>
          </p:cNvPr>
          <p:cNvSpPr txBox="1"/>
          <p:nvPr/>
        </p:nvSpPr>
        <p:spPr>
          <a:xfrm>
            <a:off x="467544" y="4581128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Arial"/>
                <a:ea typeface="宋体"/>
              </a:rPr>
              <a:t>最短路问题：给定带权图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G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 = &lt;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,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W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&gt;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及顶点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u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和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，其中每一条边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的权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W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(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e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为非负实数，求从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u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到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的最短路径。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601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444268-8EBA-48D7-B825-DE59CFA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AACB-5042-4BD6-A449-70D2A474CDE4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96290" name="Rectangle 2">
            <a:extLst>
              <a:ext uri="{FF2B5EF4-FFF2-40B4-BE49-F238E27FC236}">
                <a16:creationId xmlns:a16="http://schemas.microsoft.com/office/drawing/2014/main" id="{98999F86-0289-4CA9-9A34-D13DD50F2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/>
              <a:t>最短路问题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6291" name="Rectangle 3">
                <a:extLst>
                  <a:ext uri="{FF2B5EF4-FFF2-40B4-BE49-F238E27FC236}">
                    <a16:creationId xmlns:a16="http://schemas.microsoft.com/office/drawing/2014/main" id="{46A10268-A903-4100-8153-9A262C3364A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9742" y="1196752"/>
                <a:ext cx="8424936" cy="498338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如果“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”是从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𝒗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的最短路径，则对每一个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(1≤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≤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k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),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“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𝟏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”是从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的最短路径。</a:t>
                </a: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/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根据该性质，</a:t>
                </a:r>
                <a:r>
                  <a:rPr lang="en-US" altLang="zh-CN" i="1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E.W.Dijkstra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于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1959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年给出下述最短路径算法：</a:t>
                </a:r>
                <a:endPara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/>
                <a:endParaRPr lang="zh-CN" altLang="en-US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算法给出从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给定的起点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到每一点的最短路径。在计算过程中，赋予每一个顶点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一个标号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)=(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),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))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 标号分为永久标号和临时标号：</a:t>
                </a:r>
              </a:p>
              <a:p>
                <a:pPr lvl="1"/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在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的永久标号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中，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的最短路径上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的前一个顶点，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的距离（即从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的最短路径的长度）。</a:t>
                </a:r>
              </a:p>
              <a:p>
                <a:pPr lvl="1"/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当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是临时标号时，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表示当前从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经过永久标号的顶点到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的长度最短的路径上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的前一个顶点；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表示当前从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经过永久标号的顶点到</a:t>
                </a:r>
                <a:r>
                  <a:rPr lang="en-US" altLang="zh-CN" sz="20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zh-CN" altLang="en-US" sz="20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的长度最短的路径的长度。</a:t>
                </a:r>
                <a:endParaRPr lang="zh-CN" altLang="en-US" sz="20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96291" name="Rectangle 3">
                <a:extLst>
                  <a:ext uri="{FF2B5EF4-FFF2-40B4-BE49-F238E27FC236}">
                    <a16:creationId xmlns:a16="http://schemas.microsoft.com/office/drawing/2014/main" id="{46A10268-A903-4100-8153-9A262C33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9742" y="1196752"/>
                <a:ext cx="8424936" cy="4983385"/>
              </a:xfrm>
              <a:blipFill>
                <a:blip r:embed="rId2"/>
                <a:stretch>
                  <a:fillRect l="-1158" t="-1345" r="-1737" b="-2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C0FCD-46F6-40D5-BEC8-2AC26C4F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52B0-5A54-4409-AC44-BCC8D5EBB776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CA0886F6-B8FD-4137-98C9-2CF6AD408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Dijkstra</a:t>
            </a:r>
            <a:r>
              <a:rPr lang="zh-CN" altLang="en-US" dirty="0">
                <a:latin typeface="Times New Roman" panose="02020603050405020304" pitchFamily="18" charset="0"/>
              </a:rPr>
              <a:t>标号法</a:t>
            </a:r>
          </a:p>
        </p:txBody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382DCF30-8AB7-4D07-8B19-BD9259B9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4863" cy="5329237"/>
          </a:xfrm>
        </p:spPr>
        <p:txBody>
          <a:bodyPr/>
          <a:lstStyle/>
          <a:p>
            <a:r>
              <a:rPr lang="zh-CN" altLang="en-US" sz="2200" dirty="0"/>
              <a:t>输入：带权图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200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200" b="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，其中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|=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 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)≥0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输出：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中每一点的最短路径及距离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1.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令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)(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,0)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,+∞)    (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– {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} )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1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是永久标号，其余标号均为临时标号，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):</a:t>
            </a:r>
            <a:r>
              <a:rPr lang="zh-CN" altLang="en-US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永久标号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2. for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关联的临时标号的顶点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 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):</a:t>
            </a:r>
            <a:r>
              <a:rPr lang="zh-CN" altLang="en-US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临时标号</a:t>
            </a:r>
            <a:r>
              <a:rPr lang="en-US" altLang="zh-CN" sz="2200" dirty="0">
                <a:solidFill>
                  <a:srgbClr val="00B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sz="2200" dirty="0">
              <a:solidFill>
                <a:srgbClr val="00B05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3. 	      if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+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&lt;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 then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		  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 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+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))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4.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计算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 min{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)|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且有临时标号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} 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把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改为永久标号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5. if  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then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+1, 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goto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2 </a:t>
            </a:r>
          </a:p>
          <a:p>
            <a:pPr>
              <a:spcBef>
                <a:spcPct val="70000"/>
              </a:spcBef>
              <a:buFont typeface="Wingdings" panose="05000000000000000000" pitchFamily="2" charset="2"/>
              <a:buChar char="p"/>
            </a:pP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计算结束时，对每一个顶点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2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，利用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从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开始回溯找到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到</a:t>
            </a:r>
            <a:r>
              <a:rPr lang="en-US" altLang="zh-CN" sz="2200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的最短路径。</a:t>
            </a:r>
            <a:endParaRPr lang="zh-CN" altLang="en-US" sz="2200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5E26C-CC0A-4D33-A292-03CCF542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45BC4E9-D2B8-415F-AF02-6A2269DEE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3543399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step1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A6AE276E-4457-4E34-8A91-0AD966280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80D13AEF-D562-42A9-A91B-A1F8C9D3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3975447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step2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3160AD52-42BA-41AD-AAFE-C61A151A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4479503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step3</a:t>
            </a: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4DE0313-85F9-4FCC-956B-657C6A96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4983559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step4</a:t>
            </a: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9062A937-5AAB-4E25-AA8F-107F5D048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541054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step5</a:t>
            </a: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05824A28-CC19-4470-8970-28F9D80CCFB5}"/>
              </a:ext>
            </a:extLst>
          </p:cNvPr>
          <p:cNvGrpSpPr>
            <a:grpSpLocks/>
          </p:cNvGrpSpPr>
          <p:nvPr/>
        </p:nvGrpSpPr>
        <p:grpSpPr bwMode="auto">
          <a:xfrm>
            <a:off x="1801019" y="938024"/>
            <a:ext cx="4824413" cy="2292351"/>
            <a:chOff x="1156" y="601"/>
            <a:chExt cx="3039" cy="1444"/>
          </a:xfrm>
        </p:grpSpPr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1B78454E-6B06-4607-9F1A-9DE607F8E7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618"/>
              <a:ext cx="362" cy="309"/>
              <a:chOff x="1365" y="1715"/>
              <a:chExt cx="362" cy="309"/>
            </a:xfrm>
          </p:grpSpPr>
          <p:sp>
            <p:nvSpPr>
              <p:cNvPr id="72" name="Oval 33">
                <a:extLst>
                  <a:ext uri="{FF2B5EF4-FFF2-40B4-BE49-F238E27FC236}">
                    <a16:creationId xmlns:a16="http://schemas.microsoft.com/office/drawing/2014/main" id="{1CD279A8-80CB-4E38-950B-21DCB6691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" name="Text Box 34">
                <a:extLst>
                  <a:ext uri="{FF2B5EF4-FFF2-40B4-BE49-F238E27FC236}">
                    <a16:creationId xmlns:a16="http://schemas.microsoft.com/office/drawing/2014/main" id="{2B40D3BF-C401-4244-90FA-F69B30BAF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E6B41D7E-B4D6-4B66-8DA7-E84081324B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1109"/>
              <a:ext cx="362" cy="309"/>
              <a:chOff x="1365" y="1715"/>
              <a:chExt cx="362" cy="309"/>
            </a:xfrm>
          </p:grpSpPr>
          <p:sp>
            <p:nvSpPr>
              <p:cNvPr id="70" name="Oval 36">
                <a:extLst>
                  <a:ext uri="{FF2B5EF4-FFF2-40B4-BE49-F238E27FC236}">
                    <a16:creationId xmlns:a16="http://schemas.microsoft.com/office/drawing/2014/main" id="{563C0FD9-0C2B-4163-96F5-65C20C8A3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" name="Text Box 37">
                <a:extLst>
                  <a:ext uri="{FF2B5EF4-FFF2-40B4-BE49-F238E27FC236}">
                    <a16:creationId xmlns:a16="http://schemas.microsoft.com/office/drawing/2014/main" id="{6E7F625D-184D-47CD-BD20-6BF1746696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80EA909C-F932-41A0-9E3C-68A7F9ADF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0" y="84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32" name="Group 39">
              <a:extLst>
                <a:ext uri="{FF2B5EF4-FFF2-40B4-BE49-F238E27FC236}">
                  <a16:creationId xmlns:a16="http://schemas.microsoft.com/office/drawing/2014/main" id="{F54DCCC3-6203-4411-9DB0-42F8AD94D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5" y="1117"/>
              <a:ext cx="362" cy="309"/>
              <a:chOff x="1365" y="1715"/>
              <a:chExt cx="362" cy="309"/>
            </a:xfrm>
          </p:grpSpPr>
          <p:sp>
            <p:nvSpPr>
              <p:cNvPr id="68" name="Oval 40">
                <a:extLst>
                  <a:ext uri="{FF2B5EF4-FFF2-40B4-BE49-F238E27FC236}">
                    <a16:creationId xmlns:a16="http://schemas.microsoft.com/office/drawing/2014/main" id="{FC984EB8-0909-43FC-8F72-9BD1CB90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9" name="Text Box 41">
                <a:extLst>
                  <a:ext uri="{FF2B5EF4-FFF2-40B4-BE49-F238E27FC236}">
                    <a16:creationId xmlns:a16="http://schemas.microsoft.com/office/drawing/2014/main" id="{24FF0693-45F9-403E-B81B-B4BB0FF57C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56DDD0AB-61D4-44E3-969E-3876F3292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711"/>
              <a:ext cx="362" cy="310"/>
              <a:chOff x="1388" y="1317"/>
              <a:chExt cx="362" cy="310"/>
            </a:xfrm>
          </p:grpSpPr>
          <p:sp>
            <p:nvSpPr>
              <p:cNvPr id="66" name="Oval 43">
                <a:extLst>
                  <a:ext uri="{FF2B5EF4-FFF2-40B4-BE49-F238E27FC236}">
                    <a16:creationId xmlns:a16="http://schemas.microsoft.com/office/drawing/2014/main" id="{43FA2CFE-DAFD-4758-ABAD-8CB6B5133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" y="1355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7" name="Text Box 44">
                <a:extLst>
                  <a:ext uri="{FF2B5EF4-FFF2-40B4-BE49-F238E27FC236}">
                    <a16:creationId xmlns:a16="http://schemas.microsoft.com/office/drawing/2014/main" id="{A335D5CF-B1D1-477D-9DCA-9593D009E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8" y="1317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34" name="Group 45">
              <a:extLst>
                <a:ext uri="{FF2B5EF4-FFF2-40B4-BE49-F238E27FC236}">
                  <a16:creationId xmlns:a16="http://schemas.microsoft.com/office/drawing/2014/main" id="{E45A09BD-4811-4B4F-83FF-77F238022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3" y="1109"/>
              <a:ext cx="362" cy="309"/>
              <a:chOff x="1365" y="1715"/>
              <a:chExt cx="362" cy="309"/>
            </a:xfrm>
          </p:grpSpPr>
          <p:sp>
            <p:nvSpPr>
              <p:cNvPr id="64" name="Oval 46">
                <a:extLst>
                  <a:ext uri="{FF2B5EF4-FFF2-40B4-BE49-F238E27FC236}">
                    <a16:creationId xmlns:a16="http://schemas.microsoft.com/office/drawing/2014/main" id="{57BAB7EB-3DC0-4767-B1FD-603F4A79D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5" name="Text Box 47">
                <a:extLst>
                  <a:ext uri="{FF2B5EF4-FFF2-40B4-BE49-F238E27FC236}">
                    <a16:creationId xmlns:a16="http://schemas.microsoft.com/office/drawing/2014/main" id="{896A9DA4-2A32-4E33-A06C-82F219F4F3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35" name="Group 48">
              <a:extLst>
                <a:ext uri="{FF2B5EF4-FFF2-40B4-BE49-F238E27FC236}">
                  <a16:creationId xmlns:a16="http://schemas.microsoft.com/office/drawing/2014/main" id="{C683FCFE-99BF-476D-9F38-D3702BE74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5" y="1570"/>
              <a:ext cx="362" cy="309"/>
              <a:chOff x="1365" y="1715"/>
              <a:chExt cx="362" cy="309"/>
            </a:xfrm>
          </p:grpSpPr>
          <p:sp>
            <p:nvSpPr>
              <p:cNvPr id="62" name="Oval 49">
                <a:extLst>
                  <a:ext uri="{FF2B5EF4-FFF2-40B4-BE49-F238E27FC236}">
                    <a16:creationId xmlns:a16="http://schemas.microsoft.com/office/drawing/2014/main" id="{924B1C4A-C595-440E-9717-A2DA02F7E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752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Text Box 50">
                <a:extLst>
                  <a:ext uri="{FF2B5EF4-FFF2-40B4-BE49-F238E27FC236}">
                    <a16:creationId xmlns:a16="http://schemas.microsoft.com/office/drawing/2014/main" id="{C866753D-F167-4DE7-982A-C85C0183E1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5" y="171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36" name="Group 51">
              <a:extLst>
                <a:ext uri="{FF2B5EF4-FFF2-40B4-BE49-F238E27FC236}">
                  <a16:creationId xmlns:a16="http://schemas.microsoft.com/office/drawing/2014/main" id="{729C9D0F-267E-47B3-BF87-D1CB4659A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" y="1739"/>
              <a:ext cx="362" cy="288"/>
              <a:chOff x="1376" y="1875"/>
              <a:chExt cx="362" cy="288"/>
            </a:xfrm>
          </p:grpSpPr>
          <p:sp>
            <p:nvSpPr>
              <p:cNvPr id="60" name="Oval 52">
                <a:extLst>
                  <a:ext uri="{FF2B5EF4-FFF2-40B4-BE49-F238E27FC236}">
                    <a16:creationId xmlns:a16="http://schemas.microsoft.com/office/drawing/2014/main" id="{6D68ECCD-9FFC-4C8F-9230-239A440A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889"/>
                <a:ext cx="272" cy="27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Text Box 53">
                <a:extLst>
                  <a:ext uri="{FF2B5EF4-FFF2-40B4-BE49-F238E27FC236}">
                    <a16:creationId xmlns:a16="http://schemas.microsoft.com/office/drawing/2014/main" id="{DC7ABE1D-CD0C-4208-8210-BA0065D8B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6" y="1875"/>
                <a:ext cx="3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en-US" altLang="zh-CN" b="1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37" name="Line 54">
              <a:extLst>
                <a:ext uri="{FF2B5EF4-FFF2-40B4-BE49-F238E27FC236}">
                  <a16:creationId xmlns:a16="http://schemas.microsoft.com/office/drawing/2014/main" id="{A14D5725-CDE0-40E3-9723-C64B9B1F2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5" y="890"/>
              <a:ext cx="303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21A3874F-2907-4051-B2AA-CDFB10957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4" y="902"/>
              <a:ext cx="30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56">
              <a:extLst>
                <a:ext uri="{FF2B5EF4-FFF2-40B4-BE49-F238E27FC236}">
                  <a16:creationId xmlns:a16="http://schemas.microsoft.com/office/drawing/2014/main" id="{C1B04582-3B92-4316-B0FF-E7CB2942D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" y="1262"/>
              <a:ext cx="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57">
              <a:extLst>
                <a:ext uri="{FF2B5EF4-FFF2-40B4-BE49-F238E27FC236}">
                  <a16:creationId xmlns:a16="http://schemas.microsoft.com/office/drawing/2014/main" id="{248B833F-88B6-4E70-9305-33DDC1F4F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5" y="992"/>
              <a:ext cx="567" cy="2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8">
              <a:extLst>
                <a:ext uri="{FF2B5EF4-FFF2-40B4-BE49-F238E27FC236}">
                  <a16:creationId xmlns:a16="http://schemas.microsoft.com/office/drawing/2014/main" id="{0B048EE6-A6D3-413E-A11F-31C1D7CB1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945"/>
              <a:ext cx="636" cy="3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59">
              <a:extLst>
                <a:ext uri="{FF2B5EF4-FFF2-40B4-BE49-F238E27FC236}">
                  <a16:creationId xmlns:a16="http://schemas.microsoft.com/office/drawing/2014/main" id="{667DFB03-76A7-4C99-927A-0D0E85C68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738"/>
              <a:ext cx="1057" cy="1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60">
              <a:extLst>
                <a:ext uri="{FF2B5EF4-FFF2-40B4-BE49-F238E27FC236}">
                  <a16:creationId xmlns:a16="http://schemas.microsoft.com/office/drawing/2014/main" id="{A5B9C3A6-B909-4A03-BBBF-4AF623E90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9" y="1790"/>
              <a:ext cx="713" cy="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61">
              <a:extLst>
                <a:ext uri="{FF2B5EF4-FFF2-40B4-BE49-F238E27FC236}">
                  <a16:creationId xmlns:a16="http://schemas.microsoft.com/office/drawing/2014/main" id="{A3ADD56E-7C22-4575-B1A9-659948162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3" y="1389"/>
              <a:ext cx="318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62">
              <a:extLst>
                <a:ext uri="{FF2B5EF4-FFF2-40B4-BE49-F238E27FC236}">
                  <a16:creationId xmlns:a16="http://schemas.microsoft.com/office/drawing/2014/main" id="{75F273EE-C079-467F-9BA0-A7F10A396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7" y="1389"/>
              <a:ext cx="273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63">
              <a:extLst>
                <a:ext uri="{FF2B5EF4-FFF2-40B4-BE49-F238E27FC236}">
                  <a16:creationId xmlns:a16="http://schemas.microsoft.com/office/drawing/2014/main" id="{AD95D4E3-4E49-4931-8351-83AFD99CC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1322"/>
              <a:ext cx="191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65">
              <a:extLst>
                <a:ext uri="{FF2B5EF4-FFF2-40B4-BE49-F238E27FC236}">
                  <a16:creationId xmlns:a16="http://schemas.microsoft.com/office/drawing/2014/main" id="{BC50A4D7-074F-4092-88CF-BBE5F1F14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40" y="1376"/>
              <a:ext cx="946" cy="4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Text Box 66">
              <a:extLst>
                <a:ext uri="{FF2B5EF4-FFF2-40B4-BE49-F238E27FC236}">
                  <a16:creationId xmlns:a16="http://schemas.microsoft.com/office/drawing/2014/main" id="{5553A57A-07AB-4117-A14D-7B7277406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2" y="104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0" name="Text Box 67">
              <a:extLst>
                <a:ext uri="{FF2B5EF4-FFF2-40B4-BE49-F238E27FC236}">
                  <a16:creationId xmlns:a16="http://schemas.microsoft.com/office/drawing/2014/main" id="{BE4C7F8F-0B75-4908-B5A7-62DB4DCF3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48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" name="Text Box 68">
              <a:extLst>
                <a:ext uri="{FF2B5EF4-FFF2-40B4-BE49-F238E27FC236}">
                  <a16:creationId xmlns:a16="http://schemas.microsoft.com/office/drawing/2014/main" id="{2A6116C3-6BFC-4EF3-985A-BE72AD3E0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9" y="134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Text Box 69">
              <a:extLst>
                <a:ext uri="{FF2B5EF4-FFF2-40B4-BE49-F238E27FC236}">
                  <a16:creationId xmlns:a16="http://schemas.microsoft.com/office/drawing/2014/main" id="{B7B2AFAA-B104-41D8-86AB-F581A667B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1" y="829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3" name="Text Box 70">
              <a:extLst>
                <a:ext uri="{FF2B5EF4-FFF2-40B4-BE49-F238E27FC236}">
                  <a16:creationId xmlns:a16="http://schemas.microsoft.com/office/drawing/2014/main" id="{1FF3A99D-6CFC-4ABA-8909-65EBF6F87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6" y="915"/>
              <a:ext cx="280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4" name="Text Box 71">
              <a:extLst>
                <a:ext uri="{FF2B5EF4-FFF2-40B4-BE49-F238E27FC236}">
                  <a16:creationId xmlns:a16="http://schemas.microsoft.com/office/drawing/2014/main" id="{841CE26F-AB7A-4543-BA2D-31CE9B08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60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5" name="Text Box 72">
              <a:extLst>
                <a:ext uri="{FF2B5EF4-FFF2-40B4-BE49-F238E27FC236}">
                  <a16:creationId xmlns:a16="http://schemas.microsoft.com/office/drawing/2014/main" id="{C8A12BA8-49C7-4512-B78B-7BA763DF9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5" y="86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" name="Text Box 74">
              <a:extLst>
                <a:ext uri="{FF2B5EF4-FFF2-40B4-BE49-F238E27FC236}">
                  <a16:creationId xmlns:a16="http://schemas.microsoft.com/office/drawing/2014/main" id="{050633EA-F6D2-4891-BF2B-698CA133A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8" y="179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9" name="Text Box 76">
              <a:extLst>
                <a:ext uri="{FF2B5EF4-FFF2-40B4-BE49-F238E27FC236}">
                  <a16:creationId xmlns:a16="http://schemas.microsoft.com/office/drawing/2014/main" id="{429844DA-0CD7-49F9-B063-23453F4B4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9" y="159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4" name="Text Box 76">
              <a:extLst>
                <a:ext uri="{FF2B5EF4-FFF2-40B4-BE49-F238E27FC236}">
                  <a16:creationId xmlns:a16="http://schemas.microsoft.com/office/drawing/2014/main" id="{B391F7F3-56D9-4739-B948-C03516E2E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3" y="130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</p:grpSp>
      <p:sp>
        <p:nvSpPr>
          <p:cNvPr id="74" name="Rectangle 77">
            <a:extLst>
              <a:ext uri="{FF2B5EF4-FFF2-40B4-BE49-F238E27FC236}">
                <a16:creationId xmlns:a16="http://schemas.microsoft.com/office/drawing/2014/main" id="{3EF99940-133D-4424-894B-665AD3739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591219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step6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641E0A6F-ADA9-4DEB-BDA2-8B4DF85E6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549" y="6319460"/>
            <a:ext cx="11525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step7</a:t>
            </a:r>
          </a:p>
        </p:txBody>
      </p:sp>
      <p:sp>
        <p:nvSpPr>
          <p:cNvPr id="86" name="Text Box 9">
            <a:extLst>
              <a:ext uri="{FF2B5EF4-FFF2-40B4-BE49-F238E27FC236}">
                <a16:creationId xmlns:a16="http://schemas.microsoft.com/office/drawing/2014/main" id="{5C589CA3-FA33-43F3-B271-B905FF66A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911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7" name="Text Box 9">
            <a:extLst>
              <a:ext uri="{FF2B5EF4-FFF2-40B4-BE49-F238E27FC236}">
                <a16:creationId xmlns:a16="http://schemas.microsoft.com/office/drawing/2014/main" id="{C8B57141-9E2C-4DD0-92A8-7F0EEB62E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8" name="Text Box 9">
            <a:extLst>
              <a:ext uri="{FF2B5EF4-FFF2-40B4-BE49-F238E27FC236}">
                <a16:creationId xmlns:a16="http://schemas.microsoft.com/office/drawing/2014/main" id="{3B7A9D67-E25B-450D-A8D2-F8C0E78E1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9" name="Text Box 9">
            <a:extLst>
              <a:ext uri="{FF2B5EF4-FFF2-40B4-BE49-F238E27FC236}">
                <a16:creationId xmlns:a16="http://schemas.microsoft.com/office/drawing/2014/main" id="{CD2F5BE0-6BC6-4506-B3BF-3B8F4919B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0" name="Text Box 9">
            <a:extLst>
              <a:ext uri="{FF2B5EF4-FFF2-40B4-BE49-F238E27FC236}">
                <a16:creationId xmlns:a16="http://schemas.microsoft.com/office/drawing/2014/main" id="{BCCFFAE2-04BB-4ECA-8EB4-211976213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" name="Text Box 9">
            <a:extLst>
              <a:ext uri="{FF2B5EF4-FFF2-40B4-BE49-F238E27FC236}">
                <a16:creationId xmlns:a16="http://schemas.microsoft.com/office/drawing/2014/main" id="{22816E43-B2EE-4763-A4E2-ACAEABE51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3543399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" name="Text Box 9">
            <a:extLst>
              <a:ext uri="{FF2B5EF4-FFF2-40B4-BE49-F238E27FC236}">
                <a16:creationId xmlns:a16="http://schemas.microsoft.com/office/drawing/2014/main" id="{0DBFCF00-9561-4B22-B3B0-49DB65382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444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3" name="Text Box 9">
            <a:extLst>
              <a:ext uri="{FF2B5EF4-FFF2-40B4-BE49-F238E27FC236}">
                <a16:creationId xmlns:a16="http://schemas.microsoft.com/office/drawing/2014/main" id="{FA0B417F-B891-4857-8B51-4D8D1C3D3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740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4" name="Text Box 9">
            <a:extLst>
              <a:ext uri="{FF2B5EF4-FFF2-40B4-BE49-F238E27FC236}">
                <a16:creationId xmlns:a16="http://schemas.microsoft.com/office/drawing/2014/main" id="{DB1ABF40-BC93-49E4-B27D-0D24CCEE8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695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5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5" name="Text Box 9">
            <a:extLst>
              <a:ext uri="{FF2B5EF4-FFF2-40B4-BE49-F238E27FC236}">
                <a16:creationId xmlns:a16="http://schemas.microsoft.com/office/drawing/2014/main" id="{E384773B-597F-440F-9653-899B32D81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760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864FD969-BABE-46A0-AA5A-9F9FF79AE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044" y="3146122"/>
            <a:ext cx="67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7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97" name="Text Box 9">
            <a:extLst>
              <a:ext uri="{FF2B5EF4-FFF2-40B4-BE49-F238E27FC236}">
                <a16:creationId xmlns:a16="http://schemas.microsoft.com/office/drawing/2014/main" id="{9ED70495-4C82-493F-8DB6-581DB384C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98" name="Text Box 9">
            <a:extLst>
              <a:ext uri="{FF2B5EF4-FFF2-40B4-BE49-F238E27FC236}">
                <a16:creationId xmlns:a16="http://schemas.microsoft.com/office/drawing/2014/main" id="{60D6CE03-1AC5-45F8-8732-CF2273C06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99" name="Text Box 9">
            <a:extLst>
              <a:ext uri="{FF2B5EF4-FFF2-40B4-BE49-F238E27FC236}">
                <a16:creationId xmlns:a16="http://schemas.microsoft.com/office/drawing/2014/main" id="{6F398103-EDE1-4E0D-8E5D-70E313FB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0" name="Text Box 9">
            <a:extLst>
              <a:ext uri="{FF2B5EF4-FFF2-40B4-BE49-F238E27FC236}">
                <a16:creationId xmlns:a16="http://schemas.microsoft.com/office/drawing/2014/main" id="{6634DBE4-5919-4261-89B5-7DB376262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1" name="Text Box 9">
            <a:extLst>
              <a:ext uri="{FF2B5EF4-FFF2-40B4-BE49-F238E27FC236}">
                <a16:creationId xmlns:a16="http://schemas.microsoft.com/office/drawing/2014/main" id="{6998B603-A60B-4999-9EFA-C29E9B262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" name="Text Box 9">
            <a:extLst>
              <a:ext uri="{FF2B5EF4-FFF2-40B4-BE49-F238E27FC236}">
                <a16:creationId xmlns:a16="http://schemas.microsoft.com/office/drawing/2014/main" id="{04079E03-7620-48CB-AD96-9288BDB2D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023403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3" name="Text Box 9">
            <a:extLst>
              <a:ext uri="{FF2B5EF4-FFF2-40B4-BE49-F238E27FC236}">
                <a16:creationId xmlns:a16="http://schemas.microsoft.com/office/drawing/2014/main" id="{EC6A4EF6-C33C-43E7-B7EF-6610AD241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04" name="Text Box 9">
            <a:extLst>
              <a:ext uri="{FF2B5EF4-FFF2-40B4-BE49-F238E27FC236}">
                <a16:creationId xmlns:a16="http://schemas.microsoft.com/office/drawing/2014/main" id="{FAB0C867-D1A7-4695-9F82-60316D501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5" name="Text Box 9">
            <a:extLst>
              <a:ext uri="{FF2B5EF4-FFF2-40B4-BE49-F238E27FC236}">
                <a16:creationId xmlns:a16="http://schemas.microsoft.com/office/drawing/2014/main" id="{6C829884-9E91-49D8-9214-9CF04D4DB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06" name="Text Box 9">
            <a:extLst>
              <a:ext uri="{FF2B5EF4-FFF2-40B4-BE49-F238E27FC236}">
                <a16:creationId xmlns:a16="http://schemas.microsoft.com/office/drawing/2014/main" id="{194CFD41-505A-47A1-AC94-51057D951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EC2CDC23-5152-4AB1-8700-CB80BC60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8" name="Text Box 9">
            <a:extLst>
              <a:ext uri="{FF2B5EF4-FFF2-40B4-BE49-F238E27FC236}">
                <a16:creationId xmlns:a16="http://schemas.microsoft.com/office/drawing/2014/main" id="{3C2C107B-747D-4831-A8E3-3F4F63A9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49543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D4A812E3-47EB-476E-B5E7-D46666274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10" name="Text Box 9">
            <a:extLst>
              <a:ext uri="{FF2B5EF4-FFF2-40B4-BE49-F238E27FC236}">
                <a16:creationId xmlns:a16="http://schemas.microsoft.com/office/drawing/2014/main" id="{929302DF-CF1C-499C-B99F-658BE75C4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1" name="Text Box 9">
            <a:extLst>
              <a:ext uri="{FF2B5EF4-FFF2-40B4-BE49-F238E27FC236}">
                <a16:creationId xmlns:a16="http://schemas.microsoft.com/office/drawing/2014/main" id="{D12BA535-47FE-4481-861E-F1CCCE303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2" name="Text Box 9">
            <a:extLst>
              <a:ext uri="{FF2B5EF4-FFF2-40B4-BE49-F238E27FC236}">
                <a16:creationId xmlns:a16="http://schemas.microsoft.com/office/drawing/2014/main" id="{E02BFFA2-1172-4F28-ABA4-B34764B68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13" name="Text Box 9">
            <a:extLst>
              <a:ext uri="{FF2B5EF4-FFF2-40B4-BE49-F238E27FC236}">
                <a16:creationId xmlns:a16="http://schemas.microsoft.com/office/drawing/2014/main" id="{5285FF2E-2221-4763-93C4-F17051C86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4" name="Text Box 9">
            <a:extLst>
              <a:ext uri="{FF2B5EF4-FFF2-40B4-BE49-F238E27FC236}">
                <a16:creationId xmlns:a16="http://schemas.microsoft.com/office/drawing/2014/main" id="{12BD4EB1-8BA3-44D7-8E55-51F4EF1DD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4973444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,+</a:t>
            </a:r>
            <a:r>
              <a:rPr lang="en-US" altLang="zh-CN" b="1" dirty="0">
                <a:latin typeface="Comic Sans MS" panose="030F0702030302020204" pitchFamily="66" charset="0"/>
              </a:rPr>
              <a:t>∞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5" name="Text Box 9">
            <a:extLst>
              <a:ext uri="{FF2B5EF4-FFF2-40B4-BE49-F238E27FC236}">
                <a16:creationId xmlns:a16="http://schemas.microsoft.com/office/drawing/2014/main" id="{BE9ED9B0-201D-43F5-9C6C-2A1F5A134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16" name="Text Box 9">
            <a:extLst>
              <a:ext uri="{FF2B5EF4-FFF2-40B4-BE49-F238E27FC236}">
                <a16:creationId xmlns:a16="http://schemas.microsoft.com/office/drawing/2014/main" id="{4490E8F5-C6F1-44E0-9739-EF0AE2480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7" name="Text Box 9">
            <a:extLst>
              <a:ext uri="{FF2B5EF4-FFF2-40B4-BE49-F238E27FC236}">
                <a16:creationId xmlns:a16="http://schemas.microsoft.com/office/drawing/2014/main" id="{A09292F8-BD5B-48AF-82F4-E6BDA7CCF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18" name="Text Box 9">
            <a:extLst>
              <a:ext uri="{FF2B5EF4-FFF2-40B4-BE49-F238E27FC236}">
                <a16:creationId xmlns:a16="http://schemas.microsoft.com/office/drawing/2014/main" id="{7BE6A63E-C300-4E05-9927-36A576158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19" name="Text Box 9">
            <a:extLst>
              <a:ext uri="{FF2B5EF4-FFF2-40B4-BE49-F238E27FC236}">
                <a16:creationId xmlns:a16="http://schemas.microsoft.com/office/drawing/2014/main" id="{CFEFE2AA-948F-46B5-9696-C4686E4A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20" name="Text Box 9">
            <a:extLst>
              <a:ext uri="{FF2B5EF4-FFF2-40B4-BE49-F238E27FC236}">
                <a16:creationId xmlns:a16="http://schemas.microsoft.com/office/drawing/2014/main" id="{7147758A-F7DE-4705-AE77-9B6E568D9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537831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,13)</a:t>
            </a:r>
          </a:p>
        </p:txBody>
      </p:sp>
      <p:sp>
        <p:nvSpPr>
          <p:cNvPr id="121" name="Text Box 9">
            <a:extLst>
              <a:ext uri="{FF2B5EF4-FFF2-40B4-BE49-F238E27FC236}">
                <a16:creationId xmlns:a16="http://schemas.microsoft.com/office/drawing/2014/main" id="{80808E6B-BD8F-4B6C-850C-480C11742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22" name="Text Box 9">
            <a:extLst>
              <a:ext uri="{FF2B5EF4-FFF2-40B4-BE49-F238E27FC236}">
                <a16:creationId xmlns:a16="http://schemas.microsoft.com/office/drawing/2014/main" id="{025B2C02-EEE8-491B-A1CB-BC86CD554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3" name="Text Box 9">
            <a:extLst>
              <a:ext uri="{FF2B5EF4-FFF2-40B4-BE49-F238E27FC236}">
                <a16:creationId xmlns:a16="http://schemas.microsoft.com/office/drawing/2014/main" id="{2A0DF5B8-E612-455C-892F-BA497CB63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4" name="Text Box 9">
            <a:extLst>
              <a:ext uri="{FF2B5EF4-FFF2-40B4-BE49-F238E27FC236}">
                <a16:creationId xmlns:a16="http://schemas.microsoft.com/office/drawing/2014/main" id="{3159265C-D245-415F-94BC-121AED37A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25" name="Text Box 9">
            <a:extLst>
              <a:ext uri="{FF2B5EF4-FFF2-40B4-BE49-F238E27FC236}">
                <a16:creationId xmlns:a16="http://schemas.microsoft.com/office/drawing/2014/main" id="{A1346127-F00E-45C4-A55B-76245C376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26" name="Text Box 9">
            <a:extLst>
              <a:ext uri="{FF2B5EF4-FFF2-40B4-BE49-F238E27FC236}">
                <a16:creationId xmlns:a16="http://schemas.microsoft.com/office/drawing/2014/main" id="{65BE7493-5C3F-4F8F-A7C4-E2C59790A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195" y="5879962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127" name="Text Box 9">
            <a:extLst>
              <a:ext uri="{FF2B5EF4-FFF2-40B4-BE49-F238E27FC236}">
                <a16:creationId xmlns:a16="http://schemas.microsoft.com/office/drawing/2014/main" id="{1BD1B07E-BA9B-49FD-93FD-390FADE1F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504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,3)</a:t>
            </a:r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FB8755CC-E341-436E-9C83-C2D5A9060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272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29" name="Text Box 9">
            <a:extLst>
              <a:ext uri="{FF2B5EF4-FFF2-40B4-BE49-F238E27FC236}">
                <a16:creationId xmlns:a16="http://schemas.microsoft.com/office/drawing/2014/main" id="{E6F9B46C-6452-45F0-AC8F-462FEA28B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346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</a:rPr>
              <a:t>,5)</a:t>
            </a:r>
          </a:p>
        </p:txBody>
      </p:sp>
      <p:sp>
        <p:nvSpPr>
          <p:cNvPr id="130" name="Text Box 9">
            <a:extLst>
              <a:ext uri="{FF2B5EF4-FFF2-40B4-BE49-F238E27FC236}">
                <a16:creationId xmlns:a16="http://schemas.microsoft.com/office/drawing/2014/main" id="{9571D93A-D460-420E-94A4-44CA327CC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359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</a:rPr>
              <a:t>,8)</a:t>
            </a:r>
          </a:p>
        </p:txBody>
      </p:sp>
      <p:sp>
        <p:nvSpPr>
          <p:cNvPr id="131" name="Text Box 9">
            <a:extLst>
              <a:ext uri="{FF2B5EF4-FFF2-40B4-BE49-F238E27FC236}">
                <a16:creationId xmlns:a16="http://schemas.microsoft.com/office/drawing/2014/main" id="{C9ED08EB-42ED-4E04-B6CF-883EE8596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643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,7)</a:t>
            </a:r>
          </a:p>
        </p:txBody>
      </p:sp>
      <p:sp>
        <p:nvSpPr>
          <p:cNvPr id="132" name="Text Box 9">
            <a:extLst>
              <a:ext uri="{FF2B5EF4-FFF2-40B4-BE49-F238E27FC236}">
                <a16:creationId xmlns:a16="http://schemas.microsoft.com/office/drawing/2014/main" id="{B5840265-5B4F-4A74-94E4-57F8A1B5E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089" y="6309320"/>
            <a:ext cx="10283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v</a:t>
            </a:r>
            <a:r>
              <a:rPr kumimoji="0" lang="en-US" altLang="zh-CN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sym typeface="Symbol" panose="05050102010706020507" pitchFamily="18" charset="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</a:rPr>
              <a:t>,9)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93E03A-46A3-42F9-8C4C-A6D2375594C6}"/>
              </a:ext>
            </a:extLst>
          </p:cNvPr>
          <p:cNvSpPr/>
          <p:nvPr/>
        </p:nvSpPr>
        <p:spPr>
          <a:xfrm>
            <a:off x="2126504" y="4098304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D097168-F25E-453C-9275-170C8FE173BD}"/>
              </a:ext>
            </a:extLst>
          </p:cNvPr>
          <p:cNvSpPr/>
          <p:nvPr/>
        </p:nvSpPr>
        <p:spPr>
          <a:xfrm>
            <a:off x="3088853" y="4568576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447A4EB-5EA8-41BC-BE0C-476781482D10}"/>
              </a:ext>
            </a:extLst>
          </p:cNvPr>
          <p:cNvSpPr/>
          <p:nvPr/>
        </p:nvSpPr>
        <p:spPr>
          <a:xfrm>
            <a:off x="4056807" y="5039929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39CCB25-C4EA-49EB-835B-E5FD183B4CE4}"/>
              </a:ext>
            </a:extLst>
          </p:cNvPr>
          <p:cNvSpPr/>
          <p:nvPr/>
        </p:nvSpPr>
        <p:spPr>
          <a:xfrm>
            <a:off x="6034188" y="5448862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068C0816-F730-41A1-8E5E-6B4DD2AA66A9}"/>
              </a:ext>
            </a:extLst>
          </p:cNvPr>
          <p:cNvSpPr/>
          <p:nvPr/>
        </p:nvSpPr>
        <p:spPr>
          <a:xfrm>
            <a:off x="5053114" y="5970537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83A89A2-91E1-4218-AB29-21588A404D0A}"/>
              </a:ext>
            </a:extLst>
          </p:cNvPr>
          <p:cNvSpPr/>
          <p:nvPr/>
        </p:nvSpPr>
        <p:spPr>
          <a:xfrm>
            <a:off x="7086832" y="6375830"/>
            <a:ext cx="861320" cy="34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D721AE7-EBEB-45ED-9FAB-C6E876DCEA1A}"/>
              </a:ext>
            </a:extLst>
          </p:cNvPr>
          <p:cNvCxnSpPr>
            <a:cxnSpLocks/>
          </p:cNvCxnSpPr>
          <p:nvPr/>
        </p:nvCxnSpPr>
        <p:spPr>
          <a:xfrm>
            <a:off x="2195736" y="4941168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0718718F-5FAF-469D-A346-EA2B4F05596A}"/>
              </a:ext>
            </a:extLst>
          </p:cNvPr>
          <p:cNvCxnSpPr>
            <a:cxnSpLocks/>
          </p:cNvCxnSpPr>
          <p:nvPr/>
        </p:nvCxnSpPr>
        <p:spPr>
          <a:xfrm>
            <a:off x="2195736" y="54359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93E0FFF0-DF80-4D32-AE2E-13417BA48C75}"/>
              </a:ext>
            </a:extLst>
          </p:cNvPr>
          <p:cNvCxnSpPr>
            <a:cxnSpLocks/>
          </p:cNvCxnSpPr>
          <p:nvPr/>
        </p:nvCxnSpPr>
        <p:spPr>
          <a:xfrm>
            <a:off x="2195736" y="5839977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9161047F-DCDE-4AE7-ADC1-E57800E4EEBF}"/>
              </a:ext>
            </a:extLst>
          </p:cNvPr>
          <p:cNvCxnSpPr>
            <a:cxnSpLocks/>
          </p:cNvCxnSpPr>
          <p:nvPr/>
        </p:nvCxnSpPr>
        <p:spPr>
          <a:xfrm>
            <a:off x="2195736" y="6341627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D9F97DC2-069E-4ABE-BFAB-3E50195926CE}"/>
              </a:ext>
            </a:extLst>
          </p:cNvPr>
          <p:cNvCxnSpPr>
            <a:cxnSpLocks/>
          </p:cNvCxnSpPr>
          <p:nvPr/>
        </p:nvCxnSpPr>
        <p:spPr>
          <a:xfrm>
            <a:off x="2195736" y="6769275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D77BFECA-B01F-40C6-BA68-2C0FEA93231D}"/>
              </a:ext>
            </a:extLst>
          </p:cNvPr>
          <p:cNvCxnSpPr>
            <a:cxnSpLocks/>
          </p:cNvCxnSpPr>
          <p:nvPr/>
        </p:nvCxnSpPr>
        <p:spPr>
          <a:xfrm>
            <a:off x="3236662" y="540722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FE4880B6-677F-42C7-BC25-E4C51512589E}"/>
              </a:ext>
            </a:extLst>
          </p:cNvPr>
          <p:cNvCxnSpPr>
            <a:cxnSpLocks/>
          </p:cNvCxnSpPr>
          <p:nvPr/>
        </p:nvCxnSpPr>
        <p:spPr>
          <a:xfrm>
            <a:off x="3174225" y="5836214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A9295D2E-B5F4-4318-A41B-B6A1D1B6FC36}"/>
              </a:ext>
            </a:extLst>
          </p:cNvPr>
          <p:cNvCxnSpPr>
            <a:cxnSpLocks/>
          </p:cNvCxnSpPr>
          <p:nvPr/>
        </p:nvCxnSpPr>
        <p:spPr>
          <a:xfrm>
            <a:off x="3198314" y="63480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5F16A30-A400-4CD7-A3E5-68F87C38AFD6}"/>
              </a:ext>
            </a:extLst>
          </p:cNvPr>
          <p:cNvCxnSpPr>
            <a:cxnSpLocks/>
          </p:cNvCxnSpPr>
          <p:nvPr/>
        </p:nvCxnSpPr>
        <p:spPr>
          <a:xfrm>
            <a:off x="3198314" y="675684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7A5AB9AB-8675-4403-8A49-F98EC3684B5C}"/>
              </a:ext>
            </a:extLst>
          </p:cNvPr>
          <p:cNvCxnSpPr>
            <a:cxnSpLocks/>
          </p:cNvCxnSpPr>
          <p:nvPr/>
        </p:nvCxnSpPr>
        <p:spPr>
          <a:xfrm>
            <a:off x="4159269" y="5836214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7A4C2342-D1D4-45D8-951F-B4E28D76E870}"/>
              </a:ext>
            </a:extLst>
          </p:cNvPr>
          <p:cNvCxnSpPr>
            <a:cxnSpLocks/>
          </p:cNvCxnSpPr>
          <p:nvPr/>
        </p:nvCxnSpPr>
        <p:spPr>
          <a:xfrm>
            <a:off x="4159269" y="634804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046F1734-C326-4AD0-9346-1613A7DA6FD8}"/>
              </a:ext>
            </a:extLst>
          </p:cNvPr>
          <p:cNvCxnSpPr>
            <a:cxnSpLocks/>
          </p:cNvCxnSpPr>
          <p:nvPr/>
        </p:nvCxnSpPr>
        <p:spPr>
          <a:xfrm>
            <a:off x="4159269" y="6770080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57A98938-2BC1-4638-8E52-6DE6C6B78167}"/>
              </a:ext>
            </a:extLst>
          </p:cNvPr>
          <p:cNvCxnSpPr>
            <a:cxnSpLocks/>
          </p:cNvCxnSpPr>
          <p:nvPr/>
        </p:nvCxnSpPr>
        <p:spPr>
          <a:xfrm>
            <a:off x="5153738" y="6769275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1781BEA8-5EEB-4B36-A83A-09E8F0133968}"/>
              </a:ext>
            </a:extLst>
          </p:cNvPr>
          <p:cNvCxnSpPr>
            <a:cxnSpLocks/>
          </p:cNvCxnSpPr>
          <p:nvPr/>
        </p:nvCxnSpPr>
        <p:spPr>
          <a:xfrm>
            <a:off x="6158186" y="6351883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C71987AA-E07B-4F6F-83C5-FCB2D45E5E97}"/>
              </a:ext>
            </a:extLst>
          </p:cNvPr>
          <p:cNvCxnSpPr>
            <a:cxnSpLocks/>
          </p:cNvCxnSpPr>
          <p:nvPr/>
        </p:nvCxnSpPr>
        <p:spPr>
          <a:xfrm>
            <a:off x="6161850" y="6776919"/>
            <a:ext cx="642398" cy="0"/>
          </a:xfrm>
          <a:prstGeom prst="line">
            <a:avLst/>
          </a:prstGeom>
          <a:ln w="57150">
            <a:solidFill>
              <a:srgbClr val="0066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9656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7" grpId="0"/>
      <p:bldP spid="22" grpId="0"/>
      <p:bldP spid="26" grpId="0"/>
      <p:bldP spid="7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9" grpId="0" animBg="1"/>
      <p:bldP spid="134" grpId="0" animBg="1"/>
      <p:bldP spid="135" grpId="0" animBg="1"/>
      <p:bldP spid="136" grpId="0" animBg="1"/>
      <p:bldP spid="138" grpId="0" animBg="1"/>
      <p:bldP spid="1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A4618-E8F4-476F-9E45-3E365529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42516-45A1-4006-82CD-199FAD95548B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321543" name="Rectangle 7">
            <a:extLst>
              <a:ext uri="{FF2B5EF4-FFF2-40B4-BE49-F238E27FC236}">
                <a16:creationId xmlns:a16="http://schemas.microsoft.com/office/drawing/2014/main" id="{20F5D4D5-7CFC-4F62-B0B6-15AF613B2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货郎担问题</a:t>
            </a:r>
          </a:p>
        </p:txBody>
      </p:sp>
      <p:sp>
        <p:nvSpPr>
          <p:cNvPr id="321544" name="Rectangle 8">
            <a:extLst>
              <a:ext uri="{FF2B5EF4-FFF2-40B4-BE49-F238E27FC236}">
                <a16:creationId xmlns:a16="http://schemas.microsoft.com/office/drawing/2014/main" id="{8FE60137-6D3A-4FC6-8E75-58A03B913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229600" cy="4525962"/>
          </a:xfrm>
        </p:spPr>
        <p:txBody>
          <a:bodyPr/>
          <a:lstStyle/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</a:rPr>
              <a:t>=&lt;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</a:rPr>
              <a:t>为一个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阶完全带权图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，各边的权非负，且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有的边的权可能为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求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中的一条最短的哈密顿回路，这就</a:t>
            </a: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是货郎担问题的数学模型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 marL="457200" indent="-457200"/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zh-CN" altLang="en-US" dirty="0">
                <a:latin typeface="Times New Roman" panose="02020603050405020304" pitchFamily="18" charset="0"/>
              </a:rPr>
              <a:t>完全带权图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）中不同的哈密顿回路数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en-US" altLang="zh-CN" i="1" dirty="0" err="1">
                <a:latin typeface="Times New Roman" panose="02020603050405020304" pitchFamily="18" charset="0"/>
              </a:rPr>
              <a:t>K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中有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1)! </a:t>
            </a:r>
            <a:r>
              <a:rPr lang="zh-CN" altLang="en-US" dirty="0">
                <a:latin typeface="Times New Roman" panose="02020603050405020304" pitchFamily="18" charset="0"/>
              </a:rPr>
              <a:t>条不同的哈密顿回路（定义意义下）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完全带权图中有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1)! </a:t>
            </a:r>
            <a:r>
              <a:rPr lang="zh-CN" altLang="en-US" dirty="0">
                <a:latin typeface="Times New Roman" panose="02020603050405020304" pitchFamily="18" charset="0"/>
              </a:rPr>
              <a:t>条不同的哈密顿回路</a:t>
            </a: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用穷举法解货郎担问题算法的复杂度为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</a:rPr>
              <a:t>！，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457200" indent="-457200"/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较大时，计算量极大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5BC5EB-4ED3-4775-8A3D-08DF2CB93C7C}"/>
              </a:ext>
            </a:extLst>
          </p:cNvPr>
          <p:cNvSpPr txBox="1"/>
          <p:nvPr/>
        </p:nvSpPr>
        <p:spPr>
          <a:xfrm>
            <a:off x="684627" y="5546991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至今还没有找到解决货郎担问题的有效算法！</a:t>
            </a:r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703DDCE2-0462-4B07-B532-21E9308B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420D1-5FF7-487D-8CE2-2573EFA10BF7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23592" name="Rectangle 8">
            <a:extLst>
              <a:ext uri="{FF2B5EF4-FFF2-40B4-BE49-F238E27FC236}">
                <a16:creationId xmlns:a16="http://schemas.microsoft.com/office/drawing/2014/main" id="{9F671331-8791-469C-8957-CFB99DE8C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  </a:t>
            </a:r>
          </a:p>
        </p:txBody>
      </p:sp>
      <p:sp>
        <p:nvSpPr>
          <p:cNvPr id="323593" name="Rectangle 9">
            <a:extLst>
              <a:ext uri="{FF2B5EF4-FFF2-40B4-BE49-F238E27FC236}">
                <a16:creationId xmlns:a16="http://schemas.microsoft.com/office/drawing/2014/main" id="{E0D42C8C-31E3-46D0-85B0-3E2FD7AA0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0" y="4868863"/>
            <a:ext cx="5832475" cy="180022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解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)=10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)=11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      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=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b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a</a:t>
            </a:r>
            <a:r>
              <a:rPr lang="en-US" altLang="zh-CN" dirty="0">
                <a:latin typeface="Times New Roman" panose="02020603050405020304" pitchFamily="18" charset="0"/>
              </a:rPr>
              <a:t>,     </a:t>
            </a:r>
            <a:r>
              <a:rPr lang="en-US" altLang="zh-CN" i="1" dirty="0">
                <a:latin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)=9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可见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3 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见图中</a:t>
            </a:r>
            <a:r>
              <a:rPr lang="en-US" altLang="zh-CN" dirty="0">
                <a:latin typeface="Times New Roman" panose="02020603050405020304" pitchFamily="18" charset="0"/>
              </a:rPr>
              <a:t>(2)) </a:t>
            </a:r>
            <a:r>
              <a:rPr lang="zh-CN" altLang="en-US" dirty="0">
                <a:latin typeface="Times New Roman" panose="02020603050405020304" pitchFamily="18" charset="0"/>
              </a:rPr>
              <a:t>是最短的，其权为</a:t>
            </a:r>
            <a:r>
              <a:rPr lang="en-US" altLang="zh-CN" dirty="0">
                <a:latin typeface="Times New Roman" panose="02020603050405020304" pitchFamily="18" charset="0"/>
              </a:rPr>
              <a:t>9. </a:t>
            </a:r>
          </a:p>
        </p:txBody>
      </p:sp>
      <p:sp>
        <p:nvSpPr>
          <p:cNvPr id="323594" name="Rectangle 10">
            <a:extLst>
              <a:ext uri="{FF2B5EF4-FFF2-40B4-BE49-F238E27FC236}">
                <a16:creationId xmlns:a16="http://schemas.microsoft.com/office/drawing/2014/main" id="{3F12F785-0593-4664-99AC-03CF3F67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127125"/>
            <a:ext cx="659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69B3F1"/>
              </a:buCl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A5002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b="1">
                <a:solidFill>
                  <a:srgbClr val="A50021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="1">
                <a:latin typeface="Times New Roman" panose="02020603050405020304" pitchFamily="18" charset="0"/>
              </a:rPr>
              <a:t>  </a:t>
            </a:r>
            <a:r>
              <a:rPr lang="zh-CN" altLang="en-US" b="1">
                <a:latin typeface="Times New Roman" panose="02020603050405020304" pitchFamily="18" charset="0"/>
              </a:rPr>
              <a:t>求图中</a:t>
            </a:r>
            <a:r>
              <a:rPr lang="en-US" altLang="zh-CN" b="1">
                <a:latin typeface="Times New Roman" panose="02020603050405020304" pitchFamily="18" charset="0"/>
              </a:rPr>
              <a:t>(1) </a:t>
            </a:r>
            <a:r>
              <a:rPr lang="zh-CN" altLang="en-US" b="1">
                <a:latin typeface="Times New Roman" panose="02020603050405020304" pitchFamily="18" charset="0"/>
              </a:rPr>
              <a:t>所示带权图</a:t>
            </a:r>
            <a:r>
              <a:rPr lang="en-US" altLang="zh-CN" b="1" i="1">
                <a:latin typeface="Times New Roman" panose="02020603050405020304" pitchFamily="18" charset="0"/>
              </a:rPr>
              <a:t>K</a:t>
            </a:r>
            <a:r>
              <a:rPr lang="en-US" altLang="zh-CN" b="1" baseline="-25000">
                <a:latin typeface="Times New Roman" panose="02020603050405020304" pitchFamily="18" charset="0"/>
              </a:rPr>
              <a:t>4</a:t>
            </a:r>
            <a:r>
              <a:rPr lang="zh-CN" altLang="en-US" b="1">
                <a:latin typeface="Times New Roman" panose="02020603050405020304" pitchFamily="18" charset="0"/>
              </a:rPr>
              <a:t>中最短哈密顿回路</a:t>
            </a:r>
            <a:r>
              <a:rPr lang="en-US" altLang="zh-CN" b="1">
                <a:latin typeface="Times New Roman" panose="02020603050405020304" pitchFamily="18" charset="0"/>
              </a:rPr>
              <a:t>.</a:t>
            </a:r>
            <a:r>
              <a:rPr lang="en-US" altLang="zh-CN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FF4731-59F7-4A26-8195-40BC0E6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8" y="1787073"/>
            <a:ext cx="2914650" cy="2524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D532A3-9AFF-441C-893E-36081DB1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88" y="1787073"/>
            <a:ext cx="2609850" cy="24765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9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0F50A-49F4-ADE7-E059-20EEE38C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60350"/>
            <a:ext cx="6337325" cy="417513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15.3 </a:t>
            </a:r>
            <a:r>
              <a:rPr lang="zh-CN" altLang="en-US" sz="2800" dirty="0">
                <a:solidFill>
                  <a:schemeClr val="tx1"/>
                </a:solidFill>
              </a:rPr>
              <a:t>最短路问题与货郎担问题（回顾）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A215D-A3F5-E2F1-CAC6-D8BCB54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176E-846A-484B-8B27-C43E8B45F121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B9ACF2-50F5-4C81-9B12-D831A37E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862262"/>
            <a:ext cx="8743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86470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E55D7-7FF2-4E6B-B598-4C813C69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A819-8132-4E6C-9203-77AADD1AC471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1D8F2149-02F5-43B2-B080-1F7893E83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7083" y="188640"/>
            <a:ext cx="6553349" cy="55721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</a:rPr>
              <a:t>第十五章 欧拉图与哈密顿图（回顾）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F661A-A899-4191-9346-5DCDC167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1" y="1772816"/>
            <a:ext cx="890071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276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74F33-DFCF-43A7-9E49-5581F47D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5E1A-51BF-4DC7-AEE8-9BC96C84120A}" type="slidenum">
              <a:rPr lang="en-US" altLang="zh-CN"/>
              <a:pPr/>
              <a:t>6</a:t>
            </a:fld>
            <a:endParaRPr lang="en-US" altLang="zh-CN" dirty="0"/>
          </a:p>
        </p:txBody>
      </p:sp>
      <p:sp>
        <p:nvSpPr>
          <p:cNvPr id="276487" name="Rectangle 7">
            <a:extLst>
              <a:ext uri="{FF2B5EF4-FFF2-40B4-BE49-F238E27FC236}">
                <a16:creationId xmlns:a16="http://schemas.microsoft.com/office/drawing/2014/main" id="{35486C1B-3083-4D9F-9F61-F6662D4EE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latin typeface="Times New Roman" panose="02020603050405020304" pitchFamily="18" charset="0"/>
              </a:rPr>
              <a:t>无向欧拉图的判别法</a:t>
            </a:r>
          </a:p>
        </p:txBody>
      </p:sp>
      <p:sp>
        <p:nvSpPr>
          <p:cNvPr id="276488" name="Rectangle 8">
            <a:extLst>
              <a:ext uri="{FF2B5EF4-FFF2-40B4-BE49-F238E27FC236}">
                <a16:creationId xmlns:a16="http://schemas.microsoft.com/office/drawing/2014/main" id="{3CAEBBB9-253A-43F3-9122-19FC2D915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229600" cy="4248150"/>
          </a:xfrm>
        </p:spPr>
        <p:txBody>
          <a:bodyPr/>
          <a:lstStyle/>
          <a:p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15.1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是欧拉图当且仅当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无奇度数顶点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7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证 若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为平凡图无问题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</a:rPr>
              <a:t>下设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 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zh-CN" altLang="en-US" dirty="0">
                <a:latin typeface="Times New Roman" panose="02020603050405020304" pitchFamily="18" charset="0"/>
              </a:rPr>
              <a:t>阶 </a:t>
            </a:r>
            <a:r>
              <a:rPr lang="en-US" altLang="zh-CN" i="1" dirty="0">
                <a:latin typeface="Times New Roman" panose="02020603050405020304" pitchFamily="18" charset="0"/>
              </a:rPr>
              <a:t>m </a:t>
            </a:r>
            <a:r>
              <a:rPr lang="zh-CN" altLang="en-US" dirty="0">
                <a:latin typeface="Times New Roman" panose="02020603050405020304" pitchFamily="18" charset="0"/>
              </a:rPr>
              <a:t>条边的无向图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必要性  设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中一条欧拉回路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(1) 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连通显然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(2) 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i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1" dirty="0" err="1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上每出现一次获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度，所以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为偶度顶点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 </a:t>
            </a:r>
          </a:p>
          <a:p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由</a:t>
            </a:r>
            <a:r>
              <a:rPr lang="en-US" altLang="zh-CN" i="1" dirty="0">
                <a:solidFill>
                  <a:srgbClr val="0066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0066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</a:rPr>
              <a:t>的任意性，结论为真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充分性  对边数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</a:rPr>
              <a:t>做归纳法（第二数学归纳法）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=1</a:t>
            </a:r>
            <a:r>
              <a:rPr lang="zh-CN" altLang="en-US" dirty="0">
                <a:latin typeface="Times New Roman" panose="02020603050405020304" pitchFamily="18" charset="0"/>
              </a:rPr>
              <a:t>时，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为一个环，则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为欧拉图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>
                <a:latin typeface="Times New Roman" panose="02020603050405020304" pitchFamily="18" charset="0"/>
              </a:rPr>
              <a:t>m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）时结论为真，证明</a:t>
            </a:r>
            <a:r>
              <a:rPr lang="en-US" altLang="zh-CN" i="1" dirty="0">
                <a:latin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时结论也为真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331966-2775-4C5B-99EE-36EED5062628}"/>
              </a:ext>
            </a:extLst>
          </p:cNvPr>
          <p:cNvCxnSpPr/>
          <p:nvPr/>
        </p:nvCxnSpPr>
        <p:spPr>
          <a:xfrm>
            <a:off x="415131" y="1700808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60B6B25E-9918-4917-B236-5BE926EB6D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哥尼斯堡七桥问题</a:t>
            </a:r>
          </a:p>
        </p:txBody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id="{2AA7B480-6C1A-4AB3-A87B-B23C0B619F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386" y="2054255"/>
            <a:ext cx="3886200" cy="5105400"/>
          </a:xfrm>
        </p:spPr>
        <p:txBody>
          <a:bodyPr/>
          <a:lstStyle/>
          <a:p>
            <a:pPr eaLnBrk="1" hangingPunct="1"/>
            <a:r>
              <a:rPr lang="zh-CN" altLang="en-US" dirty="0"/>
              <a:t>   图中奇数度结点的个数是</a:t>
            </a:r>
            <a:r>
              <a:rPr lang="en-US" altLang="zh-CN" dirty="0"/>
              <a:t>4</a:t>
            </a:r>
            <a:r>
              <a:rPr lang="zh-CN" altLang="en-US" dirty="0"/>
              <a:t>个，所以不是欧拉图。</a:t>
            </a:r>
          </a:p>
        </p:txBody>
      </p:sp>
      <p:grpSp>
        <p:nvGrpSpPr>
          <p:cNvPr id="369668" name="Group 4">
            <a:extLst>
              <a:ext uri="{FF2B5EF4-FFF2-40B4-BE49-F238E27FC236}">
                <a16:creationId xmlns:a16="http://schemas.microsoft.com/office/drawing/2014/main" id="{7B6FF42D-7B63-46C8-B7DD-ED2597A4246C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168400"/>
            <a:ext cx="3298825" cy="4089400"/>
            <a:chOff x="3408" y="592"/>
            <a:chExt cx="2078" cy="2576"/>
          </a:xfrm>
        </p:grpSpPr>
        <p:sp>
          <p:nvSpPr>
            <p:cNvPr id="71685" name="Oval 5">
              <a:extLst>
                <a:ext uri="{FF2B5EF4-FFF2-40B4-BE49-F238E27FC236}">
                  <a16:creationId xmlns:a16="http://schemas.microsoft.com/office/drawing/2014/main" id="{8B4922D6-F947-41E3-9C23-947B0AF5D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" y="184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6" name="Oval 6">
              <a:extLst>
                <a:ext uri="{FF2B5EF4-FFF2-40B4-BE49-F238E27FC236}">
                  <a16:creationId xmlns:a16="http://schemas.microsoft.com/office/drawing/2014/main" id="{83BD2C71-A677-4E77-B5EF-44C6E563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76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7" name="Oval 7">
              <a:extLst>
                <a:ext uri="{FF2B5EF4-FFF2-40B4-BE49-F238E27FC236}">
                  <a16:creationId xmlns:a16="http://schemas.microsoft.com/office/drawing/2014/main" id="{E52DFED9-197D-4926-AB5C-C6932213E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842"/>
              <a:ext cx="240" cy="1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8" name="Oval 8">
              <a:extLst>
                <a:ext uri="{FF2B5EF4-FFF2-40B4-BE49-F238E27FC236}">
                  <a16:creationId xmlns:a16="http://schemas.microsoft.com/office/drawing/2014/main" id="{7EB24249-2B32-4E8B-88D5-DC3C67E2E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1888"/>
              <a:ext cx="240" cy="110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9" name="Oval 9">
              <a:extLst>
                <a:ext uri="{FF2B5EF4-FFF2-40B4-BE49-F238E27FC236}">
                  <a16:creationId xmlns:a16="http://schemas.microsoft.com/office/drawing/2014/main" id="{CCE45159-1A39-4D9C-84B1-63314AC4F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183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0" name="Oval 10">
              <a:extLst>
                <a:ext uri="{FF2B5EF4-FFF2-40B4-BE49-F238E27FC236}">
                  <a16:creationId xmlns:a16="http://schemas.microsoft.com/office/drawing/2014/main" id="{4D3029CB-EE89-40E1-8595-28CC474D8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94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1" name="Line 11">
              <a:extLst>
                <a:ext uri="{FF2B5EF4-FFF2-40B4-BE49-F238E27FC236}">
                  <a16:creationId xmlns:a16="http://schemas.microsoft.com/office/drawing/2014/main" id="{C14867FE-08C8-47CD-B6F2-FDDEDB6B0B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63044" flipV="1">
              <a:off x="3774" y="1922"/>
              <a:ext cx="1392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2" name="Line 12">
              <a:extLst>
                <a:ext uri="{FF2B5EF4-FFF2-40B4-BE49-F238E27FC236}">
                  <a16:creationId xmlns:a16="http://schemas.microsoft.com/office/drawing/2014/main" id="{8688BC1E-F959-4B03-93E5-097AB28E44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30754">
              <a:off x="3766" y="782"/>
              <a:ext cx="1392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93" name="Line 13">
              <a:extLst>
                <a:ext uri="{FF2B5EF4-FFF2-40B4-BE49-F238E27FC236}">
                  <a16:creationId xmlns:a16="http://schemas.microsoft.com/office/drawing/2014/main" id="{E1C4B1CA-C578-416F-9948-0F55347AE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188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1694" name="Object 14">
              <a:extLst>
                <a:ext uri="{FF2B5EF4-FFF2-40B4-BE49-F238E27FC236}">
                  <a16:creationId xmlns:a16="http://schemas.microsoft.com/office/drawing/2014/main" id="{D09BAA01-FFBA-41D7-A82A-4A07B71890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4" y="592"/>
            <a:ext cx="31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95138" imgH="104887" progId="Equation.3">
                    <p:embed/>
                  </p:oleObj>
                </mc:Choice>
                <mc:Fallback>
                  <p:oleObj name="公式" r:id="rId2" imgW="95138" imgH="104887" progId="Equation.3">
                    <p:embed/>
                    <p:pic>
                      <p:nvPicPr>
                        <p:cNvPr id="71694" name="Object 14">
                          <a:extLst>
                            <a:ext uri="{FF2B5EF4-FFF2-40B4-BE49-F238E27FC236}">
                              <a16:creationId xmlns:a16="http://schemas.microsoft.com/office/drawing/2014/main" id="{D09BAA01-FFBA-41D7-A82A-4A07B71890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" y="592"/>
                          <a:ext cx="31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5" name="Object 15">
              <a:extLst>
                <a:ext uri="{FF2B5EF4-FFF2-40B4-BE49-F238E27FC236}">
                  <a16:creationId xmlns:a16="http://schemas.microsoft.com/office/drawing/2014/main" id="{C6029151-1520-44EF-BC3E-36DC4D1569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8" y="2828"/>
            <a:ext cx="31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95138" imgH="104887" progId="Equation.3">
                    <p:embed/>
                  </p:oleObj>
                </mc:Choice>
                <mc:Fallback>
                  <p:oleObj name="公式" r:id="rId4" imgW="95138" imgH="104887" progId="Equation.3">
                    <p:embed/>
                    <p:pic>
                      <p:nvPicPr>
                        <p:cNvPr id="71695" name="Object 15">
                          <a:extLst>
                            <a:ext uri="{FF2B5EF4-FFF2-40B4-BE49-F238E27FC236}">
                              <a16:creationId xmlns:a16="http://schemas.microsoft.com/office/drawing/2014/main" id="{C6029151-1520-44EF-BC3E-36DC4D1569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8" y="2828"/>
                          <a:ext cx="31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6" name="Object 16">
              <a:extLst>
                <a:ext uri="{FF2B5EF4-FFF2-40B4-BE49-F238E27FC236}">
                  <a16:creationId xmlns:a16="http://schemas.microsoft.com/office/drawing/2014/main" id="{839CF8A5-7A2F-41BF-8107-79F9BBB40D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714"/>
            <a:ext cx="31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95138" imgH="123713" progId="Equation.3">
                    <p:embed/>
                  </p:oleObj>
                </mc:Choice>
                <mc:Fallback>
                  <p:oleObj name="公式" r:id="rId6" imgW="95138" imgH="123713" progId="Equation.3">
                    <p:embed/>
                    <p:pic>
                      <p:nvPicPr>
                        <p:cNvPr id="71696" name="Object 16">
                          <a:extLst>
                            <a:ext uri="{FF2B5EF4-FFF2-40B4-BE49-F238E27FC236}">
                              <a16:creationId xmlns:a16="http://schemas.microsoft.com/office/drawing/2014/main" id="{839CF8A5-7A2F-41BF-8107-79F9BBB40D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714"/>
                          <a:ext cx="314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7" name="Object 17">
              <a:extLst>
                <a:ext uri="{FF2B5EF4-FFF2-40B4-BE49-F238E27FC236}">
                  <a16:creationId xmlns:a16="http://schemas.microsoft.com/office/drawing/2014/main" id="{82329F66-EFD0-49A0-9562-4717700655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6" y="1708"/>
            <a:ext cx="34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04887" imgH="104887" progId="Equation.3">
                    <p:embed/>
                  </p:oleObj>
                </mc:Choice>
                <mc:Fallback>
                  <p:oleObj name="公式" r:id="rId8" imgW="104887" imgH="104887" progId="Equation.3">
                    <p:embed/>
                    <p:pic>
                      <p:nvPicPr>
                        <p:cNvPr id="71697" name="Object 17">
                          <a:extLst>
                            <a:ext uri="{FF2B5EF4-FFF2-40B4-BE49-F238E27FC236}">
                              <a16:creationId xmlns:a16="http://schemas.microsoft.com/office/drawing/2014/main" id="{82329F66-EFD0-49A0-9562-4717700655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6" y="1708"/>
                          <a:ext cx="34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8" name="Object 18">
              <a:extLst>
                <a:ext uri="{FF2B5EF4-FFF2-40B4-BE49-F238E27FC236}">
                  <a16:creationId xmlns:a16="http://schemas.microsoft.com/office/drawing/2014/main" id="{605B91FC-346D-4F14-AEDB-6875F1DE14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1216"/>
            <a:ext cx="21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6563" imgH="85725" progId="Equation.3">
                    <p:embed/>
                  </p:oleObj>
                </mc:Choice>
                <mc:Fallback>
                  <p:oleObj name="公式" r:id="rId10" imgW="66563" imgH="85725" progId="Equation.3">
                    <p:embed/>
                    <p:pic>
                      <p:nvPicPr>
                        <p:cNvPr id="71698" name="Object 18">
                          <a:extLst>
                            <a:ext uri="{FF2B5EF4-FFF2-40B4-BE49-F238E27FC236}">
                              <a16:creationId xmlns:a16="http://schemas.microsoft.com/office/drawing/2014/main" id="{605B91FC-346D-4F14-AEDB-6875F1DE14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16"/>
                          <a:ext cx="21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9" name="Object 19">
              <a:extLst>
                <a:ext uri="{FF2B5EF4-FFF2-40B4-BE49-F238E27FC236}">
                  <a16:creationId xmlns:a16="http://schemas.microsoft.com/office/drawing/2014/main" id="{E7DAB994-04A7-4D82-B6C6-6683AA4273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1168"/>
            <a:ext cx="2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66563" imgH="123713" progId="Equation.3">
                    <p:embed/>
                  </p:oleObj>
                </mc:Choice>
                <mc:Fallback>
                  <p:oleObj name="公式" r:id="rId12" imgW="66563" imgH="123713" progId="Equation.3">
                    <p:embed/>
                    <p:pic>
                      <p:nvPicPr>
                        <p:cNvPr id="71699" name="Object 19">
                          <a:extLst>
                            <a:ext uri="{FF2B5EF4-FFF2-40B4-BE49-F238E27FC236}">
                              <a16:creationId xmlns:a16="http://schemas.microsoft.com/office/drawing/2014/main" id="{E7DAB994-04A7-4D82-B6C6-6683AA4273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168"/>
                          <a:ext cx="21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0" name="Object 20">
              <a:extLst>
                <a:ext uri="{FF2B5EF4-FFF2-40B4-BE49-F238E27FC236}">
                  <a16:creationId xmlns:a16="http://schemas.microsoft.com/office/drawing/2014/main" id="{E482991A-7A3A-40E0-AEA2-7BE00DD7A9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6" y="2320"/>
            <a:ext cx="19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57150" imgH="85725" progId="Equation.3">
                    <p:embed/>
                  </p:oleObj>
                </mc:Choice>
                <mc:Fallback>
                  <p:oleObj name="公式" r:id="rId14" imgW="57150" imgH="85725" progId="Equation.3">
                    <p:embed/>
                    <p:pic>
                      <p:nvPicPr>
                        <p:cNvPr id="71700" name="Object 20">
                          <a:extLst>
                            <a:ext uri="{FF2B5EF4-FFF2-40B4-BE49-F238E27FC236}">
                              <a16:creationId xmlns:a16="http://schemas.microsoft.com/office/drawing/2014/main" id="{E482991A-7A3A-40E0-AEA2-7BE00DD7A9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320"/>
                          <a:ext cx="19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1" name="Object 21">
              <a:extLst>
                <a:ext uri="{FF2B5EF4-FFF2-40B4-BE49-F238E27FC236}">
                  <a16:creationId xmlns:a16="http://schemas.microsoft.com/office/drawing/2014/main" id="{997369EC-6208-4564-B40F-3EBC191E4F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2272"/>
            <a:ext cx="23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85725" imgH="123713" progId="Equation.3">
                    <p:embed/>
                  </p:oleObj>
                </mc:Choice>
                <mc:Fallback>
                  <p:oleObj name="公式" r:id="rId16" imgW="85725" imgH="123713" progId="Equation.3">
                    <p:embed/>
                    <p:pic>
                      <p:nvPicPr>
                        <p:cNvPr id="71701" name="Object 21">
                          <a:extLst>
                            <a:ext uri="{FF2B5EF4-FFF2-40B4-BE49-F238E27FC236}">
                              <a16:creationId xmlns:a16="http://schemas.microsoft.com/office/drawing/2014/main" id="{997369EC-6208-4564-B40F-3EBC191E4F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72"/>
                          <a:ext cx="23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2" name="Object 22">
              <a:extLst>
                <a:ext uri="{FF2B5EF4-FFF2-40B4-BE49-F238E27FC236}">
                  <a16:creationId xmlns:a16="http://schemas.microsoft.com/office/drawing/2014/main" id="{D1E7F6BB-1644-4AA9-9CEC-AA36A590D2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1168"/>
            <a:ext cx="19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57150" imgH="85725" progId="Equation.3">
                    <p:embed/>
                  </p:oleObj>
                </mc:Choice>
                <mc:Fallback>
                  <p:oleObj name="公式" r:id="rId18" imgW="57150" imgH="85725" progId="Equation.3">
                    <p:embed/>
                    <p:pic>
                      <p:nvPicPr>
                        <p:cNvPr id="71702" name="Object 22">
                          <a:extLst>
                            <a:ext uri="{FF2B5EF4-FFF2-40B4-BE49-F238E27FC236}">
                              <a16:creationId xmlns:a16="http://schemas.microsoft.com/office/drawing/2014/main" id="{D1E7F6BB-1644-4AA9-9CEC-AA36A590D2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168"/>
                          <a:ext cx="19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3" name="Object 23">
              <a:extLst>
                <a:ext uri="{FF2B5EF4-FFF2-40B4-BE49-F238E27FC236}">
                  <a16:creationId xmlns:a16="http://schemas.microsoft.com/office/drawing/2014/main" id="{89627D99-5C08-42D8-AC80-39868243E0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1648"/>
            <a:ext cx="255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95138" imgH="142875" progId="Equation.3">
                    <p:embed/>
                  </p:oleObj>
                </mc:Choice>
                <mc:Fallback>
                  <p:oleObj name="公式" r:id="rId20" imgW="95138" imgH="142875" progId="Equation.3">
                    <p:embed/>
                    <p:pic>
                      <p:nvPicPr>
                        <p:cNvPr id="71703" name="Object 23">
                          <a:extLst>
                            <a:ext uri="{FF2B5EF4-FFF2-40B4-BE49-F238E27FC236}">
                              <a16:creationId xmlns:a16="http://schemas.microsoft.com/office/drawing/2014/main" id="{89627D99-5C08-42D8-AC80-39868243E0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648"/>
                          <a:ext cx="255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04" name="Object 24">
              <a:extLst>
                <a:ext uri="{FF2B5EF4-FFF2-40B4-BE49-F238E27FC236}">
                  <a16:creationId xmlns:a16="http://schemas.microsoft.com/office/drawing/2014/main" id="{8204573B-7647-4C40-95D3-765B69C8C2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4" y="2416"/>
            <a:ext cx="23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85725" imgH="104887" progId="Equation.3">
                    <p:embed/>
                  </p:oleObj>
                </mc:Choice>
                <mc:Fallback>
                  <p:oleObj name="公式" r:id="rId22" imgW="85725" imgH="104887" progId="Equation.3">
                    <p:embed/>
                    <p:pic>
                      <p:nvPicPr>
                        <p:cNvPr id="71704" name="Object 24">
                          <a:extLst>
                            <a:ext uri="{FF2B5EF4-FFF2-40B4-BE49-F238E27FC236}">
                              <a16:creationId xmlns:a16="http://schemas.microsoft.com/office/drawing/2014/main" id="{8204573B-7647-4C40-95D3-765B69C8C2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416"/>
                          <a:ext cx="23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9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369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8BE54-0834-4DC5-BE23-6A1F9143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A358-0345-48CA-8327-659C4DBA9304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C0FA1168-6EC8-4EFD-8060-CE099AF95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无向半欧拉图的判别法</a:t>
            </a:r>
          </a:p>
        </p:txBody>
      </p:sp>
      <p:sp>
        <p:nvSpPr>
          <p:cNvPr id="282632" name="Rectangle 8">
            <a:extLst>
              <a:ext uri="{FF2B5EF4-FFF2-40B4-BE49-F238E27FC236}">
                <a16:creationId xmlns:a16="http://schemas.microsoft.com/office/drawing/2014/main" id="{4E2D1E73-2917-43E5-AEE9-79D410BBB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</a:rPr>
              <a:t>15.2</a:t>
            </a:r>
            <a:r>
              <a:rPr lang="en-US" altLang="zh-CN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</a:rPr>
              <a:t>无向图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是半欧拉图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                                    </a:t>
            </a:r>
            <a:r>
              <a:rPr lang="zh-CN" altLang="en-US" dirty="0">
                <a:latin typeface="Times New Roman" panose="02020603050405020304" pitchFamily="18" charset="0"/>
              </a:rPr>
              <a:t>当且仅当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</a:rPr>
              <a:t>且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恰有两个奇度顶点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55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证  必要性（略）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充分性（利用定理</a:t>
            </a:r>
            <a:r>
              <a:rPr lang="en-US" altLang="zh-CN" dirty="0">
                <a:latin typeface="Times New Roman" panose="02020603050405020304" pitchFamily="18" charset="0"/>
              </a:rPr>
              <a:t>15.1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中的两个奇度顶点，令</a:t>
            </a:r>
            <a:endParaRPr lang="zh-CN" altLang="en-US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i="1" dirty="0">
                <a:latin typeface="Times New Roman" panose="02020603050405020304" pitchFamily="18" charset="0"/>
              </a:rPr>
              <a:t>                               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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     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// (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表示一条边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dirty="0">
                <a:latin typeface="Times New Roman" panose="02020603050405020304" pitchFamily="18" charset="0"/>
              </a:rPr>
              <a:t>连通且无奇度顶点，由</a:t>
            </a: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</a:rPr>
              <a:t>15.1</a:t>
            </a:r>
            <a:r>
              <a:rPr lang="zh-CN" altLang="en-US" dirty="0">
                <a:latin typeface="Times New Roman" panose="02020603050405020304" pitchFamily="18" charset="0"/>
              </a:rPr>
              <a:t>知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 dirty="0">
                <a:latin typeface="Times New Roman" panose="02020603050405020304" pitchFamily="18" charset="0"/>
              </a:rPr>
              <a:t>为欧拉图，因而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存在欧拉回路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，令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  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 err="1">
                <a:latin typeface="Times New Roman" panose="02020603050405020304" pitchFamily="18" charset="0"/>
              </a:rPr>
              <a:t>u</a:t>
            </a:r>
            <a:r>
              <a:rPr lang="en-US" altLang="zh-CN" dirty="0" err="1">
                <a:latin typeface="Times New Roman" panose="02020603050405020304" pitchFamily="18" charset="0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则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 </a:t>
            </a:r>
            <a:r>
              <a:rPr lang="zh-CN" altLang="en-US" dirty="0">
                <a:latin typeface="Times New Roman" panose="02020603050405020304" pitchFamily="18" charset="0"/>
              </a:rPr>
              <a:t>为 </a:t>
            </a:r>
            <a:r>
              <a:rPr lang="en-US" altLang="zh-CN" i="1" dirty="0">
                <a:latin typeface="Times New Roman" panose="02020603050405020304" pitchFamily="18" charset="0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</a:rPr>
              <a:t>中欧拉通路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8722762-4DD2-4207-AC2C-102959105236}"/>
              </a:ext>
            </a:extLst>
          </p:cNvPr>
          <p:cNvCxnSpPr/>
          <p:nvPr/>
        </p:nvCxnSpPr>
        <p:spPr>
          <a:xfrm>
            <a:off x="415131" y="2132856"/>
            <a:ext cx="8313737" cy="0"/>
          </a:xfrm>
          <a:prstGeom prst="line">
            <a:avLst/>
          </a:prstGeom>
          <a:ln>
            <a:solidFill>
              <a:srgbClr val="A50021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A593DE1-42AC-4776-9B65-B7E666D7E2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例：一笔画判定问题</a:t>
            </a:r>
          </a:p>
        </p:txBody>
      </p:sp>
      <p:grpSp>
        <p:nvGrpSpPr>
          <p:cNvPr id="275459" name="Group 3">
            <a:extLst>
              <a:ext uri="{FF2B5EF4-FFF2-40B4-BE49-F238E27FC236}">
                <a16:creationId xmlns:a16="http://schemas.microsoft.com/office/drawing/2014/main" id="{A9461001-4945-441D-8843-5F90266DF1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600200"/>
            <a:ext cx="2393950" cy="2720975"/>
            <a:chOff x="748" y="1680"/>
            <a:chExt cx="1508" cy="1714"/>
          </a:xfrm>
        </p:grpSpPr>
        <p:sp>
          <p:nvSpPr>
            <p:cNvPr id="73755" name="AutoShape 4">
              <a:extLst>
                <a:ext uri="{FF2B5EF4-FFF2-40B4-BE49-F238E27FC236}">
                  <a16:creationId xmlns:a16="http://schemas.microsoft.com/office/drawing/2014/main" id="{07AC103A-DB65-467D-ACA9-8D2C87095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" y="1728"/>
              <a:ext cx="1440" cy="720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6" name="Line 5">
              <a:extLst>
                <a:ext uri="{FF2B5EF4-FFF2-40B4-BE49-F238E27FC236}">
                  <a16:creationId xmlns:a16="http://schemas.microsoft.com/office/drawing/2014/main" id="{F16B7E5B-C42B-48CE-B2CB-8F767A42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48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7" name="Line 6">
              <a:extLst>
                <a:ext uri="{FF2B5EF4-FFF2-40B4-BE49-F238E27FC236}">
                  <a16:creationId xmlns:a16="http://schemas.microsoft.com/office/drawing/2014/main" id="{CE42B05C-A375-4862-B1D6-CAA54F734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" y="2448"/>
              <a:ext cx="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8" name="Line 7">
              <a:extLst>
                <a:ext uri="{FF2B5EF4-FFF2-40B4-BE49-F238E27FC236}">
                  <a16:creationId xmlns:a16="http://schemas.microsoft.com/office/drawing/2014/main" id="{6E2319F7-8416-4AB5-ABFB-E8706CE01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3360"/>
              <a:ext cx="14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59" name="Oval 8">
              <a:extLst>
                <a:ext uri="{FF2B5EF4-FFF2-40B4-BE49-F238E27FC236}">
                  <a16:creationId xmlns:a16="http://schemas.microsoft.com/office/drawing/2014/main" id="{57CD36DC-DE98-4835-ABF6-ADA5AC68F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680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0" name="Oval 9">
              <a:extLst>
                <a:ext uri="{FF2B5EF4-FFF2-40B4-BE49-F238E27FC236}">
                  <a16:creationId xmlns:a16="http://schemas.microsoft.com/office/drawing/2014/main" id="{8984872B-56E4-459D-BC5E-FBF6F3D5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36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1" name="Oval 10">
              <a:extLst>
                <a:ext uri="{FF2B5EF4-FFF2-40B4-BE49-F238E27FC236}">
                  <a16:creationId xmlns:a16="http://schemas.microsoft.com/office/drawing/2014/main" id="{6486B097-DDE9-40C5-998C-0F414DD27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6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2" name="Oval 11">
              <a:extLst>
                <a:ext uri="{FF2B5EF4-FFF2-40B4-BE49-F238E27FC236}">
                  <a16:creationId xmlns:a16="http://schemas.microsoft.com/office/drawing/2014/main" id="{C8D98F12-21E9-47C1-9FA5-F0149BCC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29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63" name="Oval 12">
              <a:extLst>
                <a:ext uri="{FF2B5EF4-FFF2-40B4-BE49-F238E27FC236}">
                  <a16:creationId xmlns:a16="http://schemas.microsoft.com/office/drawing/2014/main" id="{D887F9CC-4EAD-4F63-9C11-3A91B9D24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9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5469" name="Group 13">
            <a:extLst>
              <a:ext uri="{FF2B5EF4-FFF2-40B4-BE49-F238E27FC236}">
                <a16:creationId xmlns:a16="http://schemas.microsoft.com/office/drawing/2014/main" id="{92660229-06BC-4D7A-82AB-FBFFD6B82BA7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524000"/>
            <a:ext cx="3657600" cy="3124200"/>
            <a:chOff x="1112" y="432"/>
            <a:chExt cx="3448" cy="2640"/>
          </a:xfrm>
        </p:grpSpPr>
        <p:sp>
          <p:nvSpPr>
            <p:cNvPr id="73740" name="Rectangle 14">
              <a:extLst>
                <a:ext uri="{FF2B5EF4-FFF2-40B4-BE49-F238E27FC236}">
                  <a16:creationId xmlns:a16="http://schemas.microsoft.com/office/drawing/2014/main" id="{951ABD32-C0F8-4027-9FE8-711955224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392"/>
              <a:ext cx="2208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41" name="Line 15">
              <a:extLst>
                <a:ext uri="{FF2B5EF4-FFF2-40B4-BE49-F238E27FC236}">
                  <a16:creationId xmlns:a16="http://schemas.microsoft.com/office/drawing/2014/main" id="{4B168CB7-9EFF-404E-8719-D721472186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480"/>
              <a:ext cx="110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2" name="Line 16">
              <a:extLst>
                <a:ext uri="{FF2B5EF4-FFF2-40B4-BE49-F238E27FC236}">
                  <a16:creationId xmlns:a16="http://schemas.microsoft.com/office/drawing/2014/main" id="{94A6C546-2461-4F96-9CA0-49A32CFBF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110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Freeform 17">
              <a:extLst>
                <a:ext uri="{FF2B5EF4-FFF2-40B4-BE49-F238E27FC236}">
                  <a16:creationId xmlns:a16="http://schemas.microsoft.com/office/drawing/2014/main" id="{036B2704-5254-4F45-9E97-4406ABE0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480"/>
              <a:ext cx="1104" cy="1680"/>
            </a:xfrm>
            <a:custGeom>
              <a:avLst/>
              <a:gdLst>
                <a:gd name="T0" fmla="*/ 1104 w 1104"/>
                <a:gd name="T1" fmla="*/ 0 h 1680"/>
                <a:gd name="T2" fmla="*/ 672 w 1104"/>
                <a:gd name="T3" fmla="*/ 1008 h 1680"/>
                <a:gd name="T4" fmla="*/ 0 w 1104"/>
                <a:gd name="T5" fmla="*/ 1680 h 1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1680">
                  <a:moveTo>
                    <a:pt x="1104" y="0"/>
                  </a:moveTo>
                  <a:cubicBezTo>
                    <a:pt x="980" y="364"/>
                    <a:pt x="856" y="728"/>
                    <a:pt x="672" y="1008"/>
                  </a:cubicBezTo>
                  <a:cubicBezTo>
                    <a:pt x="488" y="1288"/>
                    <a:pt x="244" y="1484"/>
                    <a:pt x="0" y="168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4" name="Freeform 18">
              <a:extLst>
                <a:ext uri="{FF2B5EF4-FFF2-40B4-BE49-F238E27FC236}">
                  <a16:creationId xmlns:a16="http://schemas.microsoft.com/office/drawing/2014/main" id="{DD1F1278-0D5B-4354-AB28-EC89265E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480"/>
              <a:ext cx="1104" cy="1680"/>
            </a:xfrm>
            <a:custGeom>
              <a:avLst/>
              <a:gdLst>
                <a:gd name="T0" fmla="*/ 0 w 1104"/>
                <a:gd name="T1" fmla="*/ 0 h 1680"/>
                <a:gd name="T2" fmla="*/ 432 w 1104"/>
                <a:gd name="T3" fmla="*/ 1056 h 1680"/>
                <a:gd name="T4" fmla="*/ 1104 w 1104"/>
                <a:gd name="T5" fmla="*/ 1680 h 16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1680">
                  <a:moveTo>
                    <a:pt x="0" y="0"/>
                  </a:moveTo>
                  <a:cubicBezTo>
                    <a:pt x="124" y="388"/>
                    <a:pt x="248" y="776"/>
                    <a:pt x="432" y="1056"/>
                  </a:cubicBezTo>
                  <a:cubicBezTo>
                    <a:pt x="616" y="1336"/>
                    <a:pt x="860" y="1508"/>
                    <a:pt x="1104" y="168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5" name="Freeform 19">
              <a:extLst>
                <a:ext uri="{FF2B5EF4-FFF2-40B4-BE49-F238E27FC236}">
                  <a16:creationId xmlns:a16="http://schemas.microsoft.com/office/drawing/2014/main" id="{DBF4638B-E73B-4076-8ED3-9DD286BE1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160"/>
              <a:ext cx="1104" cy="864"/>
            </a:xfrm>
            <a:custGeom>
              <a:avLst/>
              <a:gdLst>
                <a:gd name="T0" fmla="*/ 1104 w 1104"/>
                <a:gd name="T1" fmla="*/ 0 h 864"/>
                <a:gd name="T2" fmla="*/ 480 w 1104"/>
                <a:gd name="T3" fmla="*/ 336 h 864"/>
                <a:gd name="T4" fmla="*/ 0 w 1104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864">
                  <a:moveTo>
                    <a:pt x="1104" y="0"/>
                  </a:moveTo>
                  <a:cubicBezTo>
                    <a:pt x="884" y="96"/>
                    <a:pt x="664" y="192"/>
                    <a:pt x="480" y="336"/>
                  </a:cubicBezTo>
                  <a:cubicBezTo>
                    <a:pt x="296" y="480"/>
                    <a:pt x="148" y="672"/>
                    <a:pt x="0" y="8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6" name="Freeform 20">
              <a:extLst>
                <a:ext uri="{FF2B5EF4-FFF2-40B4-BE49-F238E27FC236}">
                  <a16:creationId xmlns:a16="http://schemas.microsoft.com/office/drawing/2014/main" id="{A3DAE32C-5B69-422E-84E3-A564F1F79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2160"/>
              <a:ext cx="1104" cy="864"/>
            </a:xfrm>
            <a:custGeom>
              <a:avLst/>
              <a:gdLst>
                <a:gd name="T0" fmla="*/ 0 w 1104"/>
                <a:gd name="T1" fmla="*/ 0 h 864"/>
                <a:gd name="T2" fmla="*/ 624 w 1104"/>
                <a:gd name="T3" fmla="*/ 288 h 864"/>
                <a:gd name="T4" fmla="*/ 1104 w 1104"/>
                <a:gd name="T5" fmla="*/ 864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4" h="864">
                  <a:moveTo>
                    <a:pt x="0" y="0"/>
                  </a:moveTo>
                  <a:cubicBezTo>
                    <a:pt x="220" y="72"/>
                    <a:pt x="440" y="144"/>
                    <a:pt x="624" y="288"/>
                  </a:cubicBezTo>
                  <a:cubicBezTo>
                    <a:pt x="808" y="432"/>
                    <a:pt x="956" y="648"/>
                    <a:pt x="1104" y="8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7" name="Freeform 21">
              <a:extLst>
                <a:ext uri="{FF2B5EF4-FFF2-40B4-BE49-F238E27FC236}">
                  <a16:creationId xmlns:a16="http://schemas.microsoft.com/office/drawing/2014/main" id="{F94A507A-C90F-4D09-B95D-C18FB93EC253}"/>
                </a:ext>
              </a:extLst>
            </p:cNvPr>
            <p:cNvSpPr>
              <a:spLocks/>
            </p:cNvSpPr>
            <p:nvPr/>
          </p:nvSpPr>
          <p:spPr bwMode="auto">
            <a:xfrm rot="10731202" flipV="1">
              <a:off x="2840" y="1392"/>
              <a:ext cx="1720" cy="1632"/>
            </a:xfrm>
            <a:custGeom>
              <a:avLst/>
              <a:gdLst>
                <a:gd name="T0" fmla="*/ 616 w 1720"/>
                <a:gd name="T1" fmla="*/ 0 h 1632"/>
                <a:gd name="T2" fmla="*/ 184 w 1720"/>
                <a:gd name="T3" fmla="*/ 1056 h 1632"/>
                <a:gd name="T4" fmla="*/ 1720 w 1720"/>
                <a:gd name="T5" fmla="*/ 1632 h 16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0" h="1632">
                  <a:moveTo>
                    <a:pt x="616" y="0"/>
                  </a:moveTo>
                  <a:cubicBezTo>
                    <a:pt x="308" y="392"/>
                    <a:pt x="0" y="784"/>
                    <a:pt x="184" y="1056"/>
                  </a:cubicBezTo>
                  <a:cubicBezTo>
                    <a:pt x="368" y="1328"/>
                    <a:pt x="1044" y="1480"/>
                    <a:pt x="1720" y="16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8" name="Freeform 22">
              <a:extLst>
                <a:ext uri="{FF2B5EF4-FFF2-40B4-BE49-F238E27FC236}">
                  <a16:creationId xmlns:a16="http://schemas.microsoft.com/office/drawing/2014/main" id="{1BCE73C3-22C8-4AFB-B731-B5276E3B1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" y="1392"/>
              <a:ext cx="1720" cy="1632"/>
            </a:xfrm>
            <a:custGeom>
              <a:avLst/>
              <a:gdLst>
                <a:gd name="T0" fmla="*/ 616 w 1720"/>
                <a:gd name="T1" fmla="*/ 0 h 1632"/>
                <a:gd name="T2" fmla="*/ 184 w 1720"/>
                <a:gd name="T3" fmla="*/ 1056 h 1632"/>
                <a:gd name="T4" fmla="*/ 1720 w 1720"/>
                <a:gd name="T5" fmla="*/ 1632 h 16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0" h="1632">
                  <a:moveTo>
                    <a:pt x="616" y="0"/>
                  </a:moveTo>
                  <a:cubicBezTo>
                    <a:pt x="308" y="392"/>
                    <a:pt x="0" y="784"/>
                    <a:pt x="184" y="1056"/>
                  </a:cubicBezTo>
                  <a:cubicBezTo>
                    <a:pt x="368" y="1328"/>
                    <a:pt x="1044" y="1480"/>
                    <a:pt x="1720" y="1632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9" name="Oval 23">
              <a:extLst>
                <a:ext uri="{FF2B5EF4-FFF2-40B4-BE49-F238E27FC236}">
                  <a16:creationId xmlns:a16="http://schemas.microsoft.com/office/drawing/2014/main" id="{AB511C96-1E2C-445E-83A1-A8923F4A9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32"/>
              <a:ext cx="96" cy="96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0" name="Oval 24">
              <a:extLst>
                <a:ext uri="{FF2B5EF4-FFF2-40B4-BE49-F238E27FC236}">
                  <a16:creationId xmlns:a16="http://schemas.microsoft.com/office/drawing/2014/main" id="{F5C234C2-D1BB-4254-9319-F6F763D6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134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1" name="Oval 25">
              <a:extLst>
                <a:ext uri="{FF2B5EF4-FFF2-40B4-BE49-F238E27FC236}">
                  <a16:creationId xmlns:a16="http://schemas.microsoft.com/office/drawing/2014/main" id="{A74FF3CB-2446-4DA8-A3C9-8398991B8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324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2" name="Oval 26">
              <a:extLst>
                <a:ext uri="{FF2B5EF4-FFF2-40B4-BE49-F238E27FC236}">
                  <a16:creationId xmlns:a16="http://schemas.microsoft.com/office/drawing/2014/main" id="{B8CBF6BD-E7D9-4C1F-B676-8C4B463A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2078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3" name="Oval 27">
              <a:extLst>
                <a:ext uri="{FF2B5EF4-FFF2-40B4-BE49-F238E27FC236}">
                  <a16:creationId xmlns:a16="http://schemas.microsoft.com/office/drawing/2014/main" id="{193C6AD2-E973-4B0C-A96B-E0841FC48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" y="2092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54" name="Oval 28">
              <a:extLst>
                <a:ext uri="{FF2B5EF4-FFF2-40B4-BE49-F238E27FC236}">
                  <a16:creationId xmlns:a16="http://schemas.microsoft.com/office/drawing/2014/main" id="{1035E3BB-0E85-401F-8A8E-36BBEE8E7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2976"/>
              <a:ext cx="96" cy="9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5485" name="Group 29">
            <a:extLst>
              <a:ext uri="{FF2B5EF4-FFF2-40B4-BE49-F238E27FC236}">
                <a16:creationId xmlns:a16="http://schemas.microsoft.com/office/drawing/2014/main" id="{1853B3F2-0EFC-43A7-A7CC-541D0760011F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581400"/>
            <a:ext cx="2895600" cy="2933700"/>
            <a:chOff x="1680" y="2628"/>
            <a:chExt cx="1824" cy="1848"/>
          </a:xfrm>
        </p:grpSpPr>
        <p:sp>
          <p:nvSpPr>
            <p:cNvPr id="73734" name="AutoShape 30">
              <a:extLst>
                <a:ext uri="{FF2B5EF4-FFF2-40B4-BE49-F238E27FC236}">
                  <a16:creationId xmlns:a16="http://schemas.microsoft.com/office/drawing/2014/main" id="{24E716D9-EECD-4623-B78E-86931A25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640"/>
              <a:ext cx="1824" cy="1824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735" name="Line 31">
              <a:extLst>
                <a:ext uri="{FF2B5EF4-FFF2-40B4-BE49-F238E27FC236}">
                  <a16:creationId xmlns:a16="http://schemas.microsoft.com/office/drawing/2014/main" id="{8F02850C-A25B-48D3-9260-E82926A2C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2" y="2628"/>
              <a:ext cx="528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6" name="Line 32">
              <a:extLst>
                <a:ext uri="{FF2B5EF4-FFF2-40B4-BE49-F238E27FC236}">
                  <a16:creationId xmlns:a16="http://schemas.microsoft.com/office/drawing/2014/main" id="{A870CAA5-63BE-41F9-89F6-2637B568E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0" y="2640"/>
              <a:ext cx="576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7" name="Line 33">
              <a:extLst>
                <a:ext uri="{FF2B5EF4-FFF2-40B4-BE49-F238E27FC236}">
                  <a16:creationId xmlns:a16="http://schemas.microsoft.com/office/drawing/2014/main" id="{E3ABC523-F744-49E8-ABD2-BD21949BC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2" y="3324"/>
              <a:ext cx="1440" cy="1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8" name="Line 34">
              <a:extLst>
                <a:ext uri="{FF2B5EF4-FFF2-40B4-BE49-F238E27FC236}">
                  <a16:creationId xmlns:a16="http://schemas.microsoft.com/office/drawing/2014/main" id="{29DF31CA-4869-4B69-832A-432AB35A8A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92" y="3348"/>
              <a:ext cx="144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9" name="Line 35">
              <a:extLst>
                <a:ext uri="{FF2B5EF4-FFF2-40B4-BE49-F238E27FC236}">
                  <a16:creationId xmlns:a16="http://schemas.microsoft.com/office/drawing/2014/main" id="{4D741AB3-5664-42C5-B5C8-EEB2F2456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" y="3324"/>
              <a:ext cx="17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6912</Words>
  <Application>Microsoft Office PowerPoint</Application>
  <PresentationFormat>全屏显示(4:3)</PresentationFormat>
  <Paragraphs>611</Paragraphs>
  <Slides>58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78" baseType="lpstr">
      <vt:lpstr>-apple-system</vt:lpstr>
      <vt:lpstr>BankGothic Md BT</vt:lpstr>
      <vt:lpstr>Helvetica Neue</vt:lpstr>
      <vt:lpstr>等线</vt:lpstr>
      <vt:lpstr>黑体</vt:lpstr>
      <vt:lpstr>华文中宋</vt:lpstr>
      <vt:lpstr>隶书</vt:lpstr>
      <vt:lpstr>宋体</vt:lpstr>
      <vt:lpstr>Arial</vt:lpstr>
      <vt:lpstr>Arial</vt:lpstr>
      <vt:lpstr>Cambria Math</vt:lpstr>
      <vt:lpstr>Comic Sans MS</vt:lpstr>
      <vt:lpstr>Symbol</vt:lpstr>
      <vt:lpstr>Tahoma</vt:lpstr>
      <vt:lpstr>Times New Roman</vt:lpstr>
      <vt:lpstr>Wingdings</vt:lpstr>
      <vt:lpstr>默认设计模板</vt:lpstr>
      <vt:lpstr>公式</vt:lpstr>
      <vt:lpstr>Equation</vt:lpstr>
      <vt:lpstr>Microsoft Visio 绘图</vt:lpstr>
      <vt:lpstr>第十五章 欧拉图与哈密顿图</vt:lpstr>
      <vt:lpstr>第十五章 欧拉图与哈密顿图</vt:lpstr>
      <vt:lpstr>PowerPoint 演示文稿</vt:lpstr>
      <vt:lpstr>欧拉图定义</vt:lpstr>
      <vt:lpstr>例</vt:lpstr>
      <vt:lpstr>无向欧拉图的判别法</vt:lpstr>
      <vt:lpstr>哥尼斯堡七桥问题</vt:lpstr>
      <vt:lpstr>无向半欧拉图的判别法</vt:lpstr>
      <vt:lpstr>例：一笔画判定问题</vt:lpstr>
      <vt:lpstr>例:  走遍房间</vt:lpstr>
      <vt:lpstr>例: 走遍花径</vt:lpstr>
      <vt:lpstr>例题</vt:lpstr>
      <vt:lpstr>Fleury算法</vt:lpstr>
      <vt:lpstr>Fleury算法示例</vt:lpstr>
      <vt:lpstr>例</vt:lpstr>
      <vt:lpstr>有向欧拉图的判别法</vt:lpstr>
      <vt:lpstr>PowerPoint 演示文稿</vt:lpstr>
      <vt:lpstr>定理15.5 </vt:lpstr>
      <vt:lpstr>例子</vt:lpstr>
      <vt:lpstr>例题</vt:lpstr>
      <vt:lpstr>15.1 欧拉图（回顾）</vt:lpstr>
      <vt:lpstr>第十五章 欧拉图与哈密顿图</vt:lpstr>
      <vt:lpstr>15.2 哈密顿图</vt:lpstr>
      <vt:lpstr>哈密顿图与半哈密顿图</vt:lpstr>
      <vt:lpstr>例</vt:lpstr>
      <vt:lpstr>无向哈密顿图的一个必要条件</vt:lpstr>
      <vt:lpstr>例 判断下图是否为哈密顿图</vt:lpstr>
      <vt:lpstr>彼得松(Peterson)图</vt:lpstr>
      <vt:lpstr>无向半哈密顿图的一个必要条件</vt:lpstr>
      <vt:lpstr>实例</vt:lpstr>
      <vt:lpstr>例</vt:lpstr>
      <vt:lpstr>例（续）</vt:lpstr>
      <vt:lpstr>例（续）</vt:lpstr>
      <vt:lpstr>例（续）</vt:lpstr>
      <vt:lpstr>关于上例的进一步说明</vt:lpstr>
      <vt:lpstr>例</vt:lpstr>
      <vt:lpstr>无向半哈密顿图的一个充分条件</vt:lpstr>
      <vt:lpstr>无向哈密顿图的一个充分条件</vt:lpstr>
      <vt:lpstr>练习</vt:lpstr>
      <vt:lpstr>几点说明</vt:lpstr>
      <vt:lpstr>判断某图是否为哈密顿图方法 </vt:lpstr>
      <vt:lpstr>判断某图是否为哈密顿图方法 </vt:lpstr>
      <vt:lpstr>判断下列图哪些是 E 图、H图？</vt:lpstr>
      <vt:lpstr>应用实例1</vt:lpstr>
      <vt:lpstr>应用实例2</vt:lpstr>
      <vt:lpstr>应用实例3</vt:lpstr>
      <vt:lpstr>定理15.8 &amp;定理15.9</vt:lpstr>
      <vt:lpstr>15.2 哈密顿图（回顾）</vt:lpstr>
      <vt:lpstr>第十五章 欧拉图与哈密顿图</vt:lpstr>
      <vt:lpstr>PowerPoint 演示文稿</vt:lpstr>
      <vt:lpstr>最短路问题</vt:lpstr>
      <vt:lpstr>最短路问题</vt:lpstr>
      <vt:lpstr>Dijkstra标号法</vt:lpstr>
      <vt:lpstr>例</vt:lpstr>
      <vt:lpstr>货郎担问题</vt:lpstr>
      <vt:lpstr>  </vt:lpstr>
      <vt:lpstr>15.3 最短路问题与货郎担问题（回顾）</vt:lpstr>
      <vt:lpstr>第十五章 欧拉图与哈密顿图（回顾）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Amy</dc:creator>
  <cp:lastModifiedBy>zhenyanliu@bit.edu.cn</cp:lastModifiedBy>
  <cp:revision>537</cp:revision>
  <dcterms:created xsi:type="dcterms:W3CDTF">2007-11-19T20:33:53Z</dcterms:created>
  <dcterms:modified xsi:type="dcterms:W3CDTF">2024-12-11T15:20:52Z</dcterms:modified>
</cp:coreProperties>
</file>